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6"/>
  </p:notesMasterIdLst>
  <p:handoutMasterIdLst>
    <p:handoutMasterId r:id="rId57"/>
  </p:handoutMasterIdLst>
  <p:sldIdLst>
    <p:sldId id="256" r:id="rId2"/>
    <p:sldId id="257" r:id="rId3"/>
    <p:sldId id="258" r:id="rId4"/>
    <p:sldId id="259" r:id="rId5"/>
    <p:sldId id="260" r:id="rId6"/>
    <p:sldId id="301" r:id="rId7"/>
    <p:sldId id="262" r:id="rId8"/>
    <p:sldId id="302" r:id="rId9"/>
    <p:sldId id="305" r:id="rId10"/>
    <p:sldId id="264" r:id="rId11"/>
    <p:sldId id="265" r:id="rId12"/>
    <p:sldId id="266" r:id="rId13"/>
    <p:sldId id="267" r:id="rId14"/>
    <p:sldId id="269" r:id="rId15"/>
    <p:sldId id="273" r:id="rId16"/>
    <p:sldId id="274" r:id="rId17"/>
    <p:sldId id="316" r:id="rId18"/>
    <p:sldId id="303" r:id="rId19"/>
    <p:sldId id="276" r:id="rId20"/>
    <p:sldId id="277" r:id="rId21"/>
    <p:sldId id="278" r:id="rId22"/>
    <p:sldId id="317" r:id="rId23"/>
    <p:sldId id="318" r:id="rId24"/>
    <p:sldId id="304" r:id="rId25"/>
    <p:sldId id="282" r:id="rId26"/>
    <p:sldId id="283" r:id="rId27"/>
    <p:sldId id="315" r:id="rId28"/>
    <p:sldId id="285" r:id="rId29"/>
    <p:sldId id="288" r:id="rId30"/>
    <p:sldId id="289" r:id="rId31"/>
    <p:sldId id="290" r:id="rId32"/>
    <p:sldId id="291" r:id="rId33"/>
    <p:sldId id="292" r:id="rId34"/>
    <p:sldId id="293" r:id="rId35"/>
    <p:sldId id="295" r:id="rId36"/>
    <p:sldId id="306" r:id="rId37"/>
    <p:sldId id="296" r:id="rId38"/>
    <p:sldId id="297" r:id="rId39"/>
    <p:sldId id="298" r:id="rId40"/>
    <p:sldId id="299" r:id="rId41"/>
    <p:sldId id="300" r:id="rId42"/>
    <p:sldId id="307" r:id="rId43"/>
    <p:sldId id="308" r:id="rId44"/>
    <p:sldId id="310" r:id="rId45"/>
    <p:sldId id="309" r:id="rId46"/>
    <p:sldId id="311" r:id="rId47"/>
    <p:sldId id="313" r:id="rId48"/>
    <p:sldId id="312" r:id="rId49"/>
    <p:sldId id="314" r:id="rId50"/>
    <p:sldId id="319" r:id="rId51"/>
    <p:sldId id="320" r:id="rId52"/>
    <p:sldId id="321" r:id="rId53"/>
    <p:sldId id="322" r:id="rId54"/>
    <p:sldId id="323"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E2C5F7-C2CF-4E30-8EE0-75D43C9C021D}" type="datetimeFigureOut">
              <a:rPr lang="en-US" smtClean="0"/>
              <a:t>5/20/2015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DA8BAE-E232-4153-9860-BD030966F32F}" type="slidenum">
              <a:rPr lang="en-US" smtClean="0"/>
              <a:t>‹#›</a:t>
            </a:fld>
            <a:endParaRPr lang="en-US"/>
          </a:p>
        </p:txBody>
      </p:sp>
    </p:spTree>
    <p:extLst>
      <p:ext uri="{BB962C8B-B14F-4D97-AF65-F5344CB8AC3E}">
        <p14:creationId xmlns:p14="http://schemas.microsoft.com/office/powerpoint/2010/main" val="3058725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F92D4E-735B-4546-A5F3-8D80588C67D8}" type="datetimeFigureOut">
              <a:rPr lang="en-US" smtClean="0"/>
              <a:t>5/20/2015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2F0134-EF7B-4678-A781-D42967FD0C53}" type="slidenum">
              <a:rPr lang="en-US" smtClean="0"/>
              <a:t>‹#›</a:t>
            </a:fld>
            <a:endParaRPr lang="en-US"/>
          </a:p>
        </p:txBody>
      </p:sp>
    </p:spTree>
    <p:extLst>
      <p:ext uri="{BB962C8B-B14F-4D97-AF65-F5344CB8AC3E}">
        <p14:creationId xmlns:p14="http://schemas.microsoft.com/office/powerpoint/2010/main" val="3067301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037AC0-D0BB-4123-A31C-8F192E38F40A}" type="slidenum">
              <a:rPr lang="en-US" altLang="en-US" smtClean="0"/>
              <a:pPr eaLnBrk="1" hangingPunct="1"/>
              <a:t>3</a:t>
            </a:fld>
            <a:endParaRPr lang="en-US" altLang="en-US" smtClean="0"/>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31117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7CC6CC-4871-4448-8497-CB3FA0E4E0BA}" type="slidenum">
              <a:rPr lang="en-US" altLang="en-US" smtClean="0"/>
              <a:pPr eaLnBrk="1" hangingPunct="1"/>
              <a:t>30</a:t>
            </a:fld>
            <a:endParaRPr lang="en-US" altLang="en-US" smtClean="0"/>
          </a:p>
        </p:txBody>
      </p:sp>
      <p:sp>
        <p:nvSpPr>
          <p:cNvPr id="1361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802078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6484C8-546F-4824-925B-6BDBD885577B}" type="slidenum">
              <a:rPr lang="en-US" altLang="en-US" smtClean="0"/>
              <a:pPr eaLnBrk="1" hangingPunct="1"/>
              <a:t>31</a:t>
            </a:fld>
            <a:endParaRPr lang="en-US" altLang="en-US" smtClean="0"/>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923418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3E63260-A2B9-4B0E-8E2D-2F898847F23B}" type="slidenum">
              <a:rPr lang="en-US" altLang="en-US" smtClean="0"/>
              <a:pPr eaLnBrk="1" hangingPunct="1"/>
              <a:t>32</a:t>
            </a:fld>
            <a:endParaRPr lang="en-US" altLang="en-US" smtClean="0"/>
          </a:p>
        </p:txBody>
      </p:sp>
      <p:sp>
        <p:nvSpPr>
          <p:cNvPr id="1382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104823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11A3DB9-0966-4CFD-AA3F-6F146C605D58}" type="slidenum">
              <a:rPr lang="en-US" altLang="en-US" smtClean="0"/>
              <a:pPr eaLnBrk="1" hangingPunct="1"/>
              <a:t>34</a:t>
            </a:fld>
            <a:endParaRPr lang="en-US" altLang="en-US" smtClean="0"/>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4156958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D8314E-B72D-4859-A1EA-C964B4982675}" type="slidenum">
              <a:rPr lang="en-US" altLang="en-US" smtClean="0"/>
              <a:pPr eaLnBrk="1" hangingPunct="1"/>
              <a:t>37</a:t>
            </a:fld>
            <a:endParaRPr lang="en-US" altLang="en-US" smtClean="0"/>
          </a:p>
        </p:txBody>
      </p:sp>
      <p:sp>
        <p:nvSpPr>
          <p:cNvPr id="144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038367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DD2BC77-57AE-488A-98B1-9A024E704EAF}" type="slidenum">
              <a:rPr lang="en-US" altLang="en-US" smtClean="0"/>
              <a:pPr eaLnBrk="1" hangingPunct="1"/>
              <a:t>38</a:t>
            </a:fld>
            <a:endParaRPr lang="en-US" altLang="en-US" smtClean="0"/>
          </a:p>
        </p:txBody>
      </p:sp>
      <p:sp>
        <p:nvSpPr>
          <p:cNvPr id="1484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714412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BF527A5-DA88-41E3-A4E7-AF05DC640352}" type="slidenum">
              <a:rPr lang="en-US" altLang="en-US" smtClean="0"/>
              <a:pPr eaLnBrk="1" hangingPunct="1"/>
              <a:t>39</a:t>
            </a:fld>
            <a:endParaRPr lang="en-US" altLang="en-US" smtClean="0"/>
          </a:p>
        </p:txBody>
      </p:sp>
      <p:sp>
        <p:nvSpPr>
          <p:cNvPr id="149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052196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594EC0F-8C25-4F5B-B851-1215053A42FF}" type="slidenum">
              <a:rPr lang="en-US" altLang="en-US" smtClean="0"/>
              <a:pPr eaLnBrk="1" hangingPunct="1"/>
              <a:t>40</a:t>
            </a:fld>
            <a:endParaRPr lang="en-US" altLang="en-US" smtClean="0"/>
          </a:p>
        </p:txBody>
      </p:sp>
      <p:sp>
        <p:nvSpPr>
          <p:cNvPr id="150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120936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86DF7F-D993-47BD-9C99-514ED64D707E}" type="slidenum">
              <a:rPr lang="en-US" altLang="en-US" smtClean="0"/>
              <a:pPr eaLnBrk="1" hangingPunct="1"/>
              <a:t>41</a:t>
            </a:fld>
            <a:endParaRPr lang="en-US" altLang="en-US" smtClean="0"/>
          </a:p>
        </p:txBody>
      </p:sp>
      <p:sp>
        <p:nvSpPr>
          <p:cNvPr id="154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391371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965455-C2AC-4B50-BC89-7384831B4B67}" type="slidenum">
              <a:rPr lang="en-US" altLang="en-US" smtClean="0"/>
              <a:pPr eaLnBrk="1" hangingPunct="1"/>
              <a:t>4</a:t>
            </a:fld>
            <a:endParaRPr lang="en-US" altLang="en-US" smtClean="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505770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5AABCCC-73E3-4A9B-8B61-FB852F607A6D}" type="slidenum">
              <a:rPr lang="en-US" altLang="en-US" smtClean="0"/>
              <a:pPr eaLnBrk="1" hangingPunct="1"/>
              <a:t>5</a:t>
            </a:fld>
            <a:endParaRPr lang="en-US" altLang="en-US" smtClean="0"/>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061825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FE3EF60-F301-475C-9E3A-38394A352C43}" type="slidenum">
              <a:rPr lang="en-US" altLang="en-US" smtClean="0"/>
              <a:pPr eaLnBrk="1" hangingPunct="1"/>
              <a:t>7</a:t>
            </a:fld>
            <a:endParaRPr lang="en-US" altLang="en-US" smtClean="0"/>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781310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D1537B6-2594-4685-8184-F8087183CBEF}" type="slidenum">
              <a:rPr lang="en-US" altLang="en-US" smtClean="0"/>
              <a:pPr eaLnBrk="1" hangingPunct="1"/>
              <a:t>11</a:t>
            </a:fld>
            <a:endParaRPr lang="en-US" altLang="en-US"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345430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047831-4312-447A-AAB3-39E9D3EA6FDF}" type="slidenum">
              <a:rPr lang="en-US" altLang="en-US" smtClean="0"/>
              <a:pPr eaLnBrk="1" hangingPunct="1"/>
              <a:t>12</a:t>
            </a:fld>
            <a:endParaRPr lang="en-US" altLang="en-US" smtClean="0"/>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374820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9542A15-CF36-4F1B-9D2E-28E06BE8701C}" type="slidenum">
              <a:rPr lang="en-US" altLang="en-US" smtClean="0"/>
              <a:pPr eaLnBrk="1" hangingPunct="1"/>
              <a:t>13</a:t>
            </a:fld>
            <a:endParaRPr lang="en-US" altLang="en-US" smtClean="0"/>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316564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D28364F-85A9-4F32-937C-9065D1137B4C}" type="slidenum">
              <a:rPr lang="en-US" altLang="en-US" smtClean="0"/>
              <a:pPr eaLnBrk="1" hangingPunct="1"/>
              <a:t>20</a:t>
            </a:fld>
            <a:endParaRPr lang="en-US" altLang="en-US" smtClean="0"/>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793153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4B00FA2-273E-4D0D-9647-E86CF72877ED}" type="slidenum">
              <a:rPr lang="en-US" altLang="en-US" smtClean="0"/>
              <a:pPr eaLnBrk="1" hangingPunct="1"/>
              <a:t>26</a:t>
            </a:fld>
            <a:endParaRPr lang="en-US" altLang="en-US" smtClean="0"/>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171695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7C6BAE3-CB2F-4C2D-BC23-C21C360CC397}" type="datetimeFigureOut">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CEAED-C41C-4A0B-9D0A-3E3E73A9A61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C6BAE3-CB2F-4C2D-BC23-C21C360CC397}" type="datetimeFigureOut">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CEAED-C41C-4A0B-9D0A-3E3E73A9A61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C6BAE3-CB2F-4C2D-BC23-C21C360CC397}" type="datetimeFigureOut">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CEAED-C41C-4A0B-9D0A-3E3E73A9A61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82688" y="41513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8"/>
          <p:cNvSpPr>
            <a:spLocks noGrp="1" noChangeArrowheads="1"/>
          </p:cNvSpPr>
          <p:nvPr>
            <p:ph type="dt" sz="half" idx="10"/>
          </p:nvPr>
        </p:nvSpPr>
        <p:spPr>
          <a:ln/>
        </p:spPr>
        <p:txBody>
          <a:bodyPr/>
          <a:lstStyle>
            <a:lvl1pPr>
              <a:defRPr/>
            </a:lvl1pPr>
          </a:lstStyle>
          <a:p>
            <a:pPr>
              <a:defRPr/>
            </a:pPr>
            <a:endParaRPr lang="en-US"/>
          </a:p>
        </p:txBody>
      </p:sp>
      <p:sp>
        <p:nvSpPr>
          <p:cNvPr id="6" name="Rectangle 29"/>
          <p:cNvSpPr>
            <a:spLocks noGrp="1" noChangeArrowheads="1"/>
          </p:cNvSpPr>
          <p:nvPr>
            <p:ph type="ftr" sz="quarter" idx="11"/>
          </p:nvPr>
        </p:nvSpPr>
        <p:spPr>
          <a:ln/>
        </p:spPr>
        <p:txBody>
          <a:bodyPr/>
          <a:lstStyle>
            <a:lvl1pPr>
              <a:defRPr/>
            </a:lvl1pPr>
          </a:lstStyle>
          <a:p>
            <a:pPr>
              <a:defRPr/>
            </a:pPr>
            <a:endParaRPr lang="en-US"/>
          </a:p>
        </p:txBody>
      </p:sp>
      <p:sp>
        <p:nvSpPr>
          <p:cNvPr id="7" name="Rectangle 30"/>
          <p:cNvSpPr>
            <a:spLocks noGrp="1" noChangeArrowheads="1"/>
          </p:cNvSpPr>
          <p:nvPr>
            <p:ph type="sldNum" sz="quarter" idx="12"/>
          </p:nvPr>
        </p:nvSpPr>
        <p:spPr>
          <a:ln/>
        </p:spPr>
        <p:txBody>
          <a:bodyPr/>
          <a:lstStyle>
            <a:lvl1pPr>
              <a:defRPr/>
            </a:lvl1pPr>
          </a:lstStyle>
          <a:p>
            <a:pPr>
              <a:defRPr/>
            </a:pPr>
            <a:fld id="{1A16D3BF-94A5-43EF-A9FC-C4FF485DB87E}" type="slidenum">
              <a:rPr lang="en-US"/>
              <a:pPr>
                <a:defRPr/>
              </a:pPr>
              <a:t>‹#›</a:t>
            </a:fld>
            <a:endParaRPr lang="en-US" dirty="0"/>
          </a:p>
        </p:txBody>
      </p:sp>
    </p:spTree>
    <p:extLst>
      <p:ext uri="{BB962C8B-B14F-4D97-AF65-F5344CB8AC3E}">
        <p14:creationId xmlns:p14="http://schemas.microsoft.com/office/powerpoint/2010/main" val="420146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C6BAE3-CB2F-4C2D-BC23-C21C360CC397}" type="datetimeFigureOut">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CEAED-C41C-4A0B-9D0A-3E3E73A9A61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C6BAE3-CB2F-4C2D-BC23-C21C360CC397}" type="datetimeFigureOut">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CEAED-C41C-4A0B-9D0A-3E3E73A9A61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7C6BAE3-CB2F-4C2D-BC23-C21C360CC397}" type="datetimeFigureOut">
              <a:rPr lang="en-US" smtClean="0"/>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CEAED-C41C-4A0B-9D0A-3E3E73A9A61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C6BAE3-CB2F-4C2D-BC23-C21C360CC397}" type="datetimeFigureOut">
              <a:rPr lang="en-US" smtClean="0"/>
              <a:t>5/20/2015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ECEAED-C41C-4A0B-9D0A-3E3E73A9A61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C6BAE3-CB2F-4C2D-BC23-C21C360CC397}" type="datetimeFigureOut">
              <a:rPr lang="en-US" smtClean="0"/>
              <a:t>5/20/2015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ECEAED-C41C-4A0B-9D0A-3E3E73A9A61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C6BAE3-CB2F-4C2D-BC23-C21C360CC397}" type="datetimeFigureOut">
              <a:rPr lang="en-US" smtClean="0"/>
              <a:t>5/20/2015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ECEAED-C41C-4A0B-9D0A-3E3E73A9A61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C6BAE3-CB2F-4C2D-BC23-C21C360CC397}" type="datetimeFigureOut">
              <a:rPr lang="en-US" smtClean="0"/>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CEAED-C41C-4A0B-9D0A-3E3E73A9A61D}"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7C6BAE3-CB2F-4C2D-BC23-C21C360CC397}" type="datetimeFigureOut">
              <a:rPr lang="en-US" smtClean="0"/>
              <a:t>5/20/2015</a:t>
            </a:fld>
            <a:endParaRPr lang="en-US"/>
          </a:p>
        </p:txBody>
      </p:sp>
      <p:sp>
        <p:nvSpPr>
          <p:cNvPr id="9" name="Slide Number Placeholder 8"/>
          <p:cNvSpPr>
            <a:spLocks noGrp="1"/>
          </p:cNvSpPr>
          <p:nvPr>
            <p:ph type="sldNum" sz="quarter" idx="11"/>
          </p:nvPr>
        </p:nvSpPr>
        <p:spPr/>
        <p:txBody>
          <a:bodyPr/>
          <a:lstStyle/>
          <a:p>
            <a:fld id="{1EECEAED-C41C-4A0B-9D0A-3E3E73A9A61D}"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EECEAED-C41C-4A0B-9D0A-3E3E73A9A61D}"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7C6BAE3-CB2F-4C2D-BC23-C21C360CC397}" type="datetimeFigureOut">
              <a:rPr lang="en-US" smtClean="0"/>
              <a:t>5/20/2015</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hyperlink" Target="https://ecommerce.asahq.org/p-369-2011-relative-value-guidesupregsup-package.asp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Procedural Sedation and Analgesia</a:t>
            </a:r>
            <a:endParaRPr lang="en-US" dirty="0"/>
          </a:p>
        </p:txBody>
      </p:sp>
      <p:sp>
        <p:nvSpPr>
          <p:cNvPr id="3" name="Subtitle 2"/>
          <p:cNvSpPr>
            <a:spLocks noGrp="1"/>
          </p:cNvSpPr>
          <p:nvPr>
            <p:ph type="subTitle" idx="1"/>
          </p:nvPr>
        </p:nvSpPr>
        <p:spPr/>
        <p:txBody>
          <a:bodyPr/>
          <a:lstStyle/>
          <a:p>
            <a:r>
              <a:rPr lang="en-US" dirty="0" smtClean="0"/>
              <a:t>The Pediatric Patient</a:t>
            </a:r>
            <a:endParaRPr lang="en-US" dirty="0"/>
          </a:p>
        </p:txBody>
      </p:sp>
    </p:spTree>
    <p:extLst>
      <p:ext uri="{BB962C8B-B14F-4D97-AF65-F5344CB8AC3E}">
        <p14:creationId xmlns:p14="http://schemas.microsoft.com/office/powerpoint/2010/main" val="1817675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1325562"/>
          </a:xfrm>
        </p:spPr>
        <p:txBody>
          <a:bodyPr>
            <a:normAutofit fontScale="90000"/>
          </a:bodyPr>
          <a:lstStyle/>
          <a:p>
            <a:r>
              <a:rPr lang="en-US" altLang="en-US" dirty="0"/>
              <a:t>Continuum of </a:t>
            </a:r>
            <a:r>
              <a:rPr lang="en-US" altLang="en-US" dirty="0" smtClean="0"/>
              <a:t>Sedation:</a:t>
            </a:r>
            <a:br>
              <a:rPr lang="en-US" altLang="en-US" dirty="0" smtClean="0"/>
            </a:br>
            <a:r>
              <a:rPr lang="en-US" altLang="en-US" sz="2700" b="1" i="1" dirty="0" smtClean="0"/>
              <a:t>Consider: it is easy for a child to slip from one level to the next despite the original plan and intent</a:t>
            </a:r>
            <a:endParaRPr lang="en-US" altLang="en-US" b="1" i="1" dirty="0"/>
          </a:p>
        </p:txBody>
      </p:sp>
      <p:sp>
        <p:nvSpPr>
          <p:cNvPr id="5123" name="Rectangle 3"/>
          <p:cNvSpPr>
            <a:spLocks noGrp="1" noChangeArrowheads="1"/>
          </p:cNvSpPr>
          <p:nvPr>
            <p:ph idx="1"/>
          </p:nvPr>
        </p:nvSpPr>
        <p:spPr>
          <a:xfrm>
            <a:off x="381000" y="1752600"/>
            <a:ext cx="8534400" cy="4800600"/>
          </a:xfrm>
        </p:spPr>
        <p:txBody>
          <a:bodyPr/>
          <a:lstStyle/>
          <a:p>
            <a:pPr>
              <a:buFont typeface="Wingdings" pitchFamily="2" charset="2"/>
              <a:buNone/>
            </a:pPr>
            <a:endParaRPr lang="en-US" altLang="en-US" dirty="0"/>
          </a:p>
        </p:txBody>
      </p:sp>
      <p:sp>
        <p:nvSpPr>
          <p:cNvPr id="5124" name="Oval 4"/>
          <p:cNvSpPr>
            <a:spLocks noChangeArrowheads="1"/>
          </p:cNvSpPr>
          <p:nvPr/>
        </p:nvSpPr>
        <p:spPr bwMode="auto">
          <a:xfrm>
            <a:off x="1828800" y="1905000"/>
            <a:ext cx="1524000"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Moderate</a:t>
            </a:r>
          </a:p>
          <a:p>
            <a:pPr algn="ctr"/>
            <a:r>
              <a:rPr lang="en-US" altLang="en-US"/>
              <a:t>Sedation</a:t>
            </a:r>
          </a:p>
        </p:txBody>
      </p:sp>
      <p:sp>
        <p:nvSpPr>
          <p:cNvPr id="5125" name="Oval 5"/>
          <p:cNvSpPr>
            <a:spLocks noChangeArrowheads="1"/>
          </p:cNvSpPr>
          <p:nvPr/>
        </p:nvSpPr>
        <p:spPr bwMode="auto">
          <a:xfrm>
            <a:off x="3886200" y="1948543"/>
            <a:ext cx="2209800"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dirty="0"/>
              <a:t>Deep Sedation</a:t>
            </a:r>
          </a:p>
        </p:txBody>
      </p:sp>
      <p:sp>
        <p:nvSpPr>
          <p:cNvPr id="5126" name="Oval 6"/>
          <p:cNvSpPr>
            <a:spLocks noChangeArrowheads="1"/>
          </p:cNvSpPr>
          <p:nvPr/>
        </p:nvSpPr>
        <p:spPr bwMode="auto">
          <a:xfrm>
            <a:off x="6629400" y="1905000"/>
            <a:ext cx="1981200"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General Anesthesia</a:t>
            </a:r>
          </a:p>
        </p:txBody>
      </p:sp>
      <p:sp>
        <p:nvSpPr>
          <p:cNvPr id="5127" name="Rectangle 7"/>
          <p:cNvSpPr>
            <a:spLocks noChangeArrowheads="1"/>
          </p:cNvSpPr>
          <p:nvPr/>
        </p:nvSpPr>
        <p:spPr bwMode="auto">
          <a:xfrm>
            <a:off x="1981200" y="4572000"/>
            <a:ext cx="2438400"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dirty="0"/>
              <a:t>Potential loss of airway</a:t>
            </a:r>
          </a:p>
          <a:p>
            <a:pPr algn="ctr"/>
            <a:r>
              <a:rPr lang="en-US" altLang="en-US" dirty="0"/>
              <a:t>Protective reflexes</a:t>
            </a:r>
          </a:p>
        </p:txBody>
      </p:sp>
      <p:sp>
        <p:nvSpPr>
          <p:cNvPr id="5128" name="Rectangle 8"/>
          <p:cNvSpPr>
            <a:spLocks noChangeArrowheads="1"/>
          </p:cNvSpPr>
          <p:nvPr/>
        </p:nvSpPr>
        <p:spPr bwMode="auto">
          <a:xfrm>
            <a:off x="5638800" y="4495800"/>
            <a:ext cx="2743200"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dirty="0"/>
              <a:t>Respiratory depression</a:t>
            </a:r>
          </a:p>
          <a:p>
            <a:pPr algn="ctr"/>
            <a:r>
              <a:rPr lang="en-US" altLang="en-US" dirty="0"/>
              <a:t>CV collapse</a:t>
            </a:r>
          </a:p>
        </p:txBody>
      </p:sp>
      <p:sp>
        <p:nvSpPr>
          <p:cNvPr id="5129" name="Line 9"/>
          <p:cNvSpPr>
            <a:spLocks noChangeShapeType="1"/>
          </p:cNvSpPr>
          <p:nvPr/>
        </p:nvSpPr>
        <p:spPr bwMode="auto">
          <a:xfrm>
            <a:off x="3352800" y="23622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1" name="Line 11"/>
          <p:cNvSpPr>
            <a:spLocks noChangeShapeType="1"/>
          </p:cNvSpPr>
          <p:nvPr/>
        </p:nvSpPr>
        <p:spPr bwMode="auto">
          <a:xfrm>
            <a:off x="6172200" y="23622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2" name="Line 12"/>
          <p:cNvSpPr>
            <a:spLocks noChangeShapeType="1"/>
          </p:cNvSpPr>
          <p:nvPr/>
        </p:nvSpPr>
        <p:spPr bwMode="auto">
          <a:xfrm>
            <a:off x="1676400" y="28956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4" name="Line 14"/>
          <p:cNvSpPr>
            <a:spLocks noChangeShapeType="1"/>
          </p:cNvSpPr>
          <p:nvPr/>
        </p:nvSpPr>
        <p:spPr bwMode="auto">
          <a:xfrm>
            <a:off x="5791200" y="25146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7" name="Line 17"/>
          <p:cNvSpPr>
            <a:spLocks noChangeShapeType="1"/>
          </p:cNvSpPr>
          <p:nvPr/>
        </p:nvSpPr>
        <p:spPr bwMode="auto">
          <a:xfrm flipH="1">
            <a:off x="3429000" y="2514600"/>
            <a:ext cx="152400" cy="1905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9" name="Line 19"/>
          <p:cNvSpPr>
            <a:spLocks noChangeShapeType="1"/>
          </p:cNvSpPr>
          <p:nvPr/>
        </p:nvSpPr>
        <p:spPr bwMode="auto">
          <a:xfrm>
            <a:off x="6400800" y="2590800"/>
            <a:ext cx="0" cy="1828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0" name="Oval 20"/>
          <p:cNvSpPr>
            <a:spLocks noChangeArrowheads="1"/>
          </p:cNvSpPr>
          <p:nvPr/>
        </p:nvSpPr>
        <p:spPr bwMode="auto">
          <a:xfrm>
            <a:off x="489857" y="1905000"/>
            <a:ext cx="1066800"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dirty="0" err="1"/>
              <a:t>anxiolysis</a:t>
            </a:r>
            <a:endParaRPr lang="en-US" altLang="en-US" dirty="0"/>
          </a:p>
        </p:txBody>
      </p:sp>
      <p:sp>
        <p:nvSpPr>
          <p:cNvPr id="5141" name="Line 21"/>
          <p:cNvSpPr>
            <a:spLocks noChangeShapeType="1"/>
          </p:cNvSpPr>
          <p:nvPr/>
        </p:nvSpPr>
        <p:spPr bwMode="auto">
          <a:xfrm>
            <a:off x="1600200" y="2438400"/>
            <a:ext cx="152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532707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r>
              <a:rPr lang="en-US" altLang="en-US" b="1" dirty="0" smtClean="0"/>
              <a:t>What is expected of the provider    vis-à-vis procedural sedation?</a:t>
            </a:r>
          </a:p>
        </p:txBody>
      </p:sp>
      <p:sp>
        <p:nvSpPr>
          <p:cNvPr id="16387" name="Rectangle 3"/>
          <p:cNvSpPr>
            <a:spLocks noGrp="1" noChangeArrowheads="1"/>
          </p:cNvSpPr>
          <p:nvPr>
            <p:ph idx="1"/>
          </p:nvPr>
        </p:nvSpPr>
        <p:spPr/>
        <p:txBody>
          <a:bodyPr/>
          <a:lstStyle/>
          <a:p>
            <a:pPr eaLnBrk="1" hangingPunct="1">
              <a:buFont typeface="Wingdings" pitchFamily="2" charset="2"/>
              <a:buChar char="§"/>
            </a:pPr>
            <a:r>
              <a:rPr lang="en-US" altLang="en-US" dirty="0" smtClean="0"/>
              <a:t>During the administration of sedatives it expected that the provider: </a:t>
            </a:r>
          </a:p>
          <a:p>
            <a:pPr lvl="1" eaLnBrk="1" hangingPunct="1">
              <a:buFont typeface="Wingdings" pitchFamily="2" charset="2"/>
              <a:buChar char="§"/>
            </a:pPr>
            <a:r>
              <a:rPr lang="en-US" altLang="en-US" dirty="0" smtClean="0"/>
              <a:t>be physically present with the patient</a:t>
            </a:r>
          </a:p>
          <a:p>
            <a:pPr lvl="1" eaLnBrk="1" hangingPunct="1">
              <a:buFont typeface="Wingdings" pitchFamily="2" charset="2"/>
              <a:buChar char="§"/>
            </a:pPr>
            <a:r>
              <a:rPr lang="en-US" altLang="en-US" dirty="0" smtClean="0"/>
              <a:t>be aware of the patient responses as they monitored by the nurse during the administration of the medications and during the procedure</a:t>
            </a:r>
          </a:p>
          <a:p>
            <a:pPr lvl="1" eaLnBrk="1" hangingPunct="1">
              <a:buFontTx/>
              <a:buNone/>
            </a:pPr>
            <a:endParaRPr lang="en-US" altLang="en-US" dirty="0" smtClean="0"/>
          </a:p>
        </p:txBody>
      </p:sp>
    </p:spTree>
    <p:extLst>
      <p:ext uri="{BB962C8B-B14F-4D97-AF65-F5344CB8AC3E}">
        <p14:creationId xmlns:p14="http://schemas.microsoft.com/office/powerpoint/2010/main" val="1513415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en-US" altLang="en-US" b="1" dirty="0" smtClean="0"/>
              <a:t>What is expected of the provider     during procedural sedation?</a:t>
            </a:r>
          </a:p>
        </p:txBody>
      </p:sp>
      <p:sp>
        <p:nvSpPr>
          <p:cNvPr id="17411" name="Rectangle 3"/>
          <p:cNvSpPr>
            <a:spLocks noGrp="1" noChangeArrowheads="1"/>
          </p:cNvSpPr>
          <p:nvPr>
            <p:ph idx="1"/>
          </p:nvPr>
        </p:nvSpPr>
        <p:spPr/>
        <p:txBody>
          <a:bodyPr>
            <a:normAutofit/>
          </a:bodyPr>
          <a:lstStyle/>
          <a:p>
            <a:pPr eaLnBrk="1" hangingPunct="1">
              <a:buFont typeface="Wingdings" pitchFamily="2" charset="2"/>
              <a:buChar char="§"/>
            </a:pPr>
            <a:r>
              <a:rPr lang="en-US" altLang="en-US" sz="2800" dirty="0" smtClean="0"/>
              <a:t>You must remain “immediately available”, that is you cannot leave the area or be engaged in any other un-</a:t>
            </a:r>
            <a:r>
              <a:rPr lang="en-US" altLang="en-US" sz="2800" dirty="0" err="1" smtClean="0"/>
              <a:t>interruptable</a:t>
            </a:r>
            <a:r>
              <a:rPr lang="en-US" altLang="en-US" sz="2800" dirty="0" smtClean="0"/>
              <a:t> activity or task</a:t>
            </a:r>
          </a:p>
          <a:p>
            <a:pPr eaLnBrk="1" hangingPunct="1">
              <a:buFontTx/>
              <a:buNone/>
            </a:pPr>
            <a:endParaRPr lang="en-US" altLang="en-US" sz="2800" dirty="0" smtClean="0"/>
          </a:p>
          <a:p>
            <a:pPr eaLnBrk="1" hangingPunct="1">
              <a:buFont typeface="Wingdings" pitchFamily="2" charset="2"/>
              <a:buChar char="§"/>
            </a:pPr>
            <a:r>
              <a:rPr lang="en-US" altLang="en-US" sz="2800" dirty="0" smtClean="0"/>
              <a:t>You must know how to </a:t>
            </a:r>
          </a:p>
          <a:p>
            <a:pPr lvl="1" eaLnBrk="1" hangingPunct="1">
              <a:buFont typeface="Wingdings" pitchFamily="2" charset="2"/>
              <a:buChar char="§"/>
            </a:pPr>
            <a:r>
              <a:rPr lang="en-US" altLang="en-US" sz="2800" dirty="0" smtClean="0"/>
              <a:t>Rescue from over-sedation</a:t>
            </a:r>
            <a:r>
              <a:rPr lang="en-US" altLang="en-US" dirty="0" smtClean="0"/>
              <a:t> </a:t>
            </a:r>
          </a:p>
          <a:p>
            <a:pPr lvl="2" eaLnBrk="1" hangingPunct="1">
              <a:buFont typeface="Wingdings" pitchFamily="2" charset="2"/>
              <a:buChar char="§"/>
            </a:pPr>
            <a:r>
              <a:rPr lang="en-US" altLang="en-US" sz="2800" dirty="0" smtClean="0"/>
              <a:t>support the airway with BVM ventilation</a:t>
            </a:r>
          </a:p>
          <a:p>
            <a:pPr lvl="2" eaLnBrk="1" hangingPunct="1">
              <a:buFont typeface="Wingdings" pitchFamily="2" charset="2"/>
              <a:buChar char="§"/>
            </a:pPr>
            <a:r>
              <a:rPr lang="en-US" altLang="en-US" sz="2800" dirty="0" smtClean="0"/>
              <a:t>stabilize hemodynamics</a:t>
            </a:r>
          </a:p>
        </p:txBody>
      </p:sp>
    </p:spTree>
    <p:extLst>
      <p:ext uri="{BB962C8B-B14F-4D97-AF65-F5344CB8AC3E}">
        <p14:creationId xmlns:p14="http://schemas.microsoft.com/office/powerpoint/2010/main" val="2085267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152400"/>
            <a:ext cx="8915400" cy="838200"/>
          </a:xfrm>
        </p:spPr>
        <p:txBody>
          <a:bodyPr>
            <a:normAutofit fontScale="90000"/>
          </a:bodyPr>
          <a:lstStyle/>
          <a:p>
            <a:pPr algn="ctr" eaLnBrk="1" hangingPunct="1"/>
            <a:r>
              <a:rPr lang="en-US" altLang="en-US" b="1" dirty="0" smtClean="0"/>
              <a:t>Documentation Responsibilities: Provider </a:t>
            </a:r>
          </a:p>
        </p:txBody>
      </p:sp>
      <p:sp>
        <p:nvSpPr>
          <p:cNvPr id="18435" name="Rectangle 3"/>
          <p:cNvSpPr>
            <a:spLocks noGrp="1" noChangeArrowheads="1"/>
          </p:cNvSpPr>
          <p:nvPr>
            <p:ph idx="1"/>
          </p:nvPr>
        </p:nvSpPr>
        <p:spPr>
          <a:xfrm>
            <a:off x="152400" y="1447800"/>
            <a:ext cx="8305800" cy="4724400"/>
          </a:xfrm>
        </p:spPr>
        <p:txBody>
          <a:bodyPr>
            <a:normAutofit/>
          </a:bodyPr>
          <a:lstStyle/>
          <a:p>
            <a:pPr lvl="1" eaLnBrk="1" hangingPunct="1">
              <a:buFont typeface="Wingdings" pitchFamily="2" charset="2"/>
              <a:buChar char="§"/>
            </a:pPr>
            <a:r>
              <a:rPr lang="en-US" altLang="en-US" dirty="0" smtClean="0"/>
              <a:t>Informed consent for sedation</a:t>
            </a:r>
          </a:p>
          <a:p>
            <a:pPr lvl="1" eaLnBrk="1" hangingPunct="1">
              <a:buFont typeface="Wingdings" pitchFamily="2" charset="2"/>
              <a:buChar char="§"/>
            </a:pPr>
            <a:r>
              <a:rPr lang="en-US" altLang="en-US" dirty="0" smtClean="0"/>
              <a:t>History and Physical completed in chart</a:t>
            </a:r>
          </a:p>
          <a:p>
            <a:pPr lvl="1" eaLnBrk="1" hangingPunct="1">
              <a:buFont typeface="Wingdings" pitchFamily="2" charset="2"/>
              <a:buChar char="§"/>
            </a:pPr>
            <a:r>
              <a:rPr lang="en-US" altLang="en-US" dirty="0" smtClean="0"/>
              <a:t>Pre-sedation assessment</a:t>
            </a:r>
          </a:p>
          <a:p>
            <a:pPr lvl="2">
              <a:buFont typeface="Wingdings" pitchFamily="2" charset="2"/>
              <a:buChar char="§"/>
            </a:pPr>
            <a:r>
              <a:rPr lang="en-US" altLang="en-US" dirty="0" smtClean="0"/>
              <a:t>Includes ASA assignment and airway classification</a:t>
            </a:r>
          </a:p>
          <a:p>
            <a:pPr lvl="1" eaLnBrk="1" hangingPunct="1">
              <a:buFont typeface="Wingdings" pitchFamily="2" charset="2"/>
              <a:buChar char="§"/>
            </a:pPr>
            <a:r>
              <a:rPr lang="en-US" altLang="en-US" dirty="0" smtClean="0"/>
              <a:t>Time-out signed</a:t>
            </a:r>
          </a:p>
          <a:p>
            <a:pPr lvl="1" eaLnBrk="1" hangingPunct="1">
              <a:buFont typeface="Wingdings" pitchFamily="2" charset="2"/>
              <a:buChar char="§"/>
            </a:pPr>
            <a:r>
              <a:rPr lang="en-US" altLang="en-US" dirty="0" smtClean="0"/>
              <a:t>Medication orders signed</a:t>
            </a:r>
          </a:p>
          <a:p>
            <a:pPr lvl="1" eaLnBrk="1" hangingPunct="1">
              <a:buFont typeface="Wingdings" pitchFamily="2" charset="2"/>
              <a:buChar char="§"/>
            </a:pPr>
            <a:r>
              <a:rPr lang="en-US" altLang="en-US" dirty="0" smtClean="0"/>
              <a:t>“special procedures” note complete</a:t>
            </a:r>
          </a:p>
          <a:p>
            <a:pPr lvl="1" eaLnBrk="1" hangingPunct="1">
              <a:buFont typeface="Wingdings" pitchFamily="2" charset="2"/>
              <a:buChar char="§"/>
            </a:pPr>
            <a:r>
              <a:rPr lang="en-US" altLang="en-US" dirty="0" smtClean="0"/>
              <a:t>Verify recovery/discharge criteria met</a:t>
            </a:r>
          </a:p>
          <a:p>
            <a:pPr lvl="1" eaLnBrk="1" hangingPunct="1">
              <a:buFont typeface="Wingdings" pitchFamily="2" charset="2"/>
              <a:buChar char="§"/>
            </a:pPr>
            <a:r>
              <a:rPr lang="en-US" altLang="en-US" dirty="0" smtClean="0"/>
              <a:t>Officially discharge patient from moderate sedation</a:t>
            </a:r>
          </a:p>
        </p:txBody>
      </p:sp>
    </p:spTree>
    <p:extLst>
      <p:ext uri="{BB962C8B-B14F-4D97-AF65-F5344CB8AC3E}">
        <p14:creationId xmlns:p14="http://schemas.microsoft.com/office/powerpoint/2010/main" val="2075016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Considerations</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2496"/>
            <a:ext cx="8077200" cy="5476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5760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Considerations</a:t>
            </a:r>
            <a:endParaRPr lang="en-US" dirty="0"/>
          </a:p>
        </p:txBody>
      </p:sp>
      <p:sp>
        <p:nvSpPr>
          <p:cNvPr id="3" name="Content Placeholder 2"/>
          <p:cNvSpPr>
            <a:spLocks noGrp="1"/>
          </p:cNvSpPr>
          <p:nvPr>
            <p:ph idx="1"/>
          </p:nvPr>
        </p:nvSpPr>
        <p:spPr/>
        <p:txBody>
          <a:bodyPr/>
          <a:lstStyle/>
          <a:p>
            <a:pPr>
              <a:lnSpc>
                <a:spcPct val="110000"/>
              </a:lnSpc>
              <a:buFont typeface="Wingdings" pitchFamily="2" charset="2"/>
              <a:buChar char="§"/>
            </a:pPr>
            <a:r>
              <a:rPr lang="en-US" altLang="en-US" dirty="0" smtClean="0"/>
              <a:t>Current Medications?</a:t>
            </a:r>
          </a:p>
          <a:p>
            <a:pPr>
              <a:lnSpc>
                <a:spcPct val="110000"/>
              </a:lnSpc>
              <a:buFont typeface="Wingdings" pitchFamily="2" charset="2"/>
              <a:buChar char="§"/>
            </a:pPr>
            <a:r>
              <a:rPr lang="en-US" altLang="en-US" dirty="0" smtClean="0"/>
              <a:t>Drug allergies?</a:t>
            </a:r>
          </a:p>
          <a:p>
            <a:pPr>
              <a:lnSpc>
                <a:spcPct val="110000"/>
              </a:lnSpc>
              <a:buFont typeface="Wingdings" pitchFamily="2" charset="2"/>
              <a:buChar char="§"/>
            </a:pPr>
            <a:r>
              <a:rPr lang="en-US" altLang="en-US" dirty="0" smtClean="0"/>
              <a:t>Results of diagnostic tests / labs?</a:t>
            </a:r>
          </a:p>
          <a:p>
            <a:pPr>
              <a:lnSpc>
                <a:spcPct val="110000"/>
              </a:lnSpc>
              <a:buFont typeface="Wingdings" pitchFamily="2" charset="2"/>
              <a:buChar char="§"/>
            </a:pPr>
            <a:r>
              <a:rPr lang="en-US" altLang="en-US" dirty="0" smtClean="0"/>
              <a:t>LMP? pregnant?</a:t>
            </a:r>
          </a:p>
          <a:p>
            <a:pPr>
              <a:lnSpc>
                <a:spcPct val="110000"/>
              </a:lnSpc>
              <a:buFont typeface="Wingdings" pitchFamily="2" charset="2"/>
              <a:buChar char="§"/>
            </a:pPr>
            <a:r>
              <a:rPr lang="en-US" altLang="en-US" dirty="0" smtClean="0"/>
              <a:t>Prior response to sedatives or anesthetic agents?</a:t>
            </a:r>
            <a:endParaRPr lang="en-US" altLang="en-US" sz="2800" dirty="0" smtClean="0"/>
          </a:p>
          <a:p>
            <a:endParaRPr lang="en-US" dirty="0"/>
          </a:p>
        </p:txBody>
      </p:sp>
    </p:spTree>
    <p:extLst>
      <p:ext uri="{BB962C8B-B14F-4D97-AF65-F5344CB8AC3E}">
        <p14:creationId xmlns:p14="http://schemas.microsoft.com/office/powerpoint/2010/main" val="253385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Considerations</a:t>
            </a:r>
            <a:endParaRPr lang="en-US" dirty="0"/>
          </a:p>
        </p:txBody>
      </p:sp>
      <p:sp>
        <p:nvSpPr>
          <p:cNvPr id="3" name="Content Placeholder 2"/>
          <p:cNvSpPr>
            <a:spLocks noGrp="1"/>
          </p:cNvSpPr>
          <p:nvPr>
            <p:ph idx="1"/>
          </p:nvPr>
        </p:nvSpPr>
        <p:spPr/>
        <p:txBody>
          <a:bodyPr>
            <a:normAutofit/>
          </a:bodyPr>
          <a:lstStyle/>
          <a:p>
            <a:pPr>
              <a:lnSpc>
                <a:spcPct val="90000"/>
              </a:lnSpc>
              <a:buFont typeface="Wingdings" pitchFamily="2" charset="2"/>
              <a:buChar char="§"/>
            </a:pPr>
            <a:r>
              <a:rPr lang="en-US" altLang="en-US" dirty="0" smtClean="0"/>
              <a:t>Chronologic and developmental age</a:t>
            </a:r>
          </a:p>
          <a:p>
            <a:pPr>
              <a:lnSpc>
                <a:spcPct val="90000"/>
              </a:lnSpc>
              <a:buFont typeface="Wingdings" pitchFamily="2" charset="2"/>
              <a:buChar char="§"/>
            </a:pPr>
            <a:r>
              <a:rPr lang="en-US" altLang="en-US" dirty="0" smtClean="0"/>
              <a:t>Baseline level of responsiveness</a:t>
            </a:r>
          </a:p>
          <a:p>
            <a:pPr>
              <a:lnSpc>
                <a:spcPct val="90000"/>
              </a:lnSpc>
              <a:buFont typeface="Wingdings" pitchFamily="2" charset="2"/>
              <a:buChar char="§"/>
            </a:pPr>
            <a:r>
              <a:rPr lang="en-US" altLang="en-US" dirty="0" smtClean="0"/>
              <a:t>Baseline vital signs</a:t>
            </a:r>
          </a:p>
          <a:p>
            <a:pPr>
              <a:lnSpc>
                <a:spcPct val="90000"/>
              </a:lnSpc>
              <a:buFont typeface="Wingdings" pitchFamily="2" charset="2"/>
              <a:buChar char="§"/>
            </a:pPr>
            <a:r>
              <a:rPr lang="en-US" altLang="en-US" dirty="0" smtClean="0"/>
              <a:t>Anxiety / cooperativeness of patient</a:t>
            </a:r>
          </a:p>
          <a:p>
            <a:pPr>
              <a:lnSpc>
                <a:spcPct val="90000"/>
              </a:lnSpc>
              <a:buFont typeface="Wingdings" pitchFamily="2" charset="2"/>
              <a:buChar char="§"/>
            </a:pPr>
            <a:r>
              <a:rPr lang="en-US" altLang="en-US" dirty="0" smtClean="0"/>
              <a:t>Focused physical exam</a:t>
            </a:r>
          </a:p>
          <a:p>
            <a:pPr>
              <a:lnSpc>
                <a:spcPct val="90000"/>
              </a:lnSpc>
              <a:buFont typeface="Wingdings" pitchFamily="2" charset="2"/>
              <a:buChar char="§"/>
            </a:pPr>
            <a:r>
              <a:rPr lang="en-US" altLang="en-US" dirty="0" smtClean="0"/>
              <a:t>Risk for loss of protective reflexes, airway obstruction, cardio-pulmonary or neurologic decompensation</a:t>
            </a:r>
          </a:p>
          <a:p>
            <a:r>
              <a:rPr lang="en-US" altLang="en-US" b="1" dirty="0" smtClean="0">
                <a:solidFill>
                  <a:schemeClr val="bg1"/>
                </a:solidFill>
              </a:rPr>
              <a:t>Patient Considerations</a:t>
            </a:r>
            <a:endParaRPr lang="en-US" dirty="0"/>
          </a:p>
        </p:txBody>
      </p:sp>
    </p:spTree>
    <p:extLst>
      <p:ext uri="{BB962C8B-B14F-4D97-AF65-F5344CB8AC3E}">
        <p14:creationId xmlns:p14="http://schemas.microsoft.com/office/powerpoint/2010/main" val="1287588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2800" dirty="0"/>
              <a:t>Does the child have medical issues that could put him or her at increased risk for </a:t>
            </a:r>
            <a:r>
              <a:rPr lang="en-US" sz="2800" dirty="0" smtClean="0"/>
              <a:t>complications?</a:t>
            </a:r>
            <a:endParaRPr lang="en-US" sz="2800" dirty="0"/>
          </a:p>
        </p:txBody>
      </p:sp>
      <p:sp>
        <p:nvSpPr>
          <p:cNvPr id="3" name="Content Placeholder 2"/>
          <p:cNvSpPr>
            <a:spLocks noGrp="1"/>
          </p:cNvSpPr>
          <p:nvPr>
            <p:ph idx="1"/>
          </p:nvPr>
        </p:nvSpPr>
        <p:spPr>
          <a:xfrm>
            <a:off x="152400" y="1447800"/>
            <a:ext cx="8305800" cy="5257800"/>
          </a:xfrm>
        </p:spPr>
        <p:txBody>
          <a:bodyPr>
            <a:noAutofit/>
          </a:bodyPr>
          <a:lstStyle/>
          <a:p>
            <a:r>
              <a:rPr lang="en-US" sz="2000" dirty="0" smtClean="0"/>
              <a:t>Recent </a:t>
            </a:r>
            <a:r>
              <a:rPr lang="en-US" sz="2000" dirty="0"/>
              <a:t>upper respiratory illness symptoms, especially coughing, wheezing, or nasal congestion, can increase the risk of airway irritability and respiratory complications, including hypoventilation, desaturation, and laryngospasm. </a:t>
            </a:r>
            <a:endParaRPr lang="en-US" sz="2000" dirty="0" smtClean="0"/>
          </a:p>
          <a:p>
            <a:r>
              <a:rPr lang="en-US" sz="2000" dirty="0" smtClean="0"/>
              <a:t>Similarly</a:t>
            </a:r>
            <a:r>
              <a:rPr lang="en-US" sz="2000" dirty="0"/>
              <a:t>, a history of recent vomiting or symptomatic </a:t>
            </a:r>
            <a:r>
              <a:rPr lang="en-US" sz="2000" dirty="0" err="1"/>
              <a:t>gastroesophageal</a:t>
            </a:r>
            <a:r>
              <a:rPr lang="en-US" sz="2000" dirty="0"/>
              <a:t> reflux can be cause for concern, as emesis during sedation, when airway protective reflexes may be blunted, could lead to aspiration and initiate laryngospasm. </a:t>
            </a:r>
            <a:endParaRPr lang="en-US" sz="2000" dirty="0" smtClean="0"/>
          </a:p>
          <a:p>
            <a:r>
              <a:rPr lang="en-US" sz="2000" dirty="0" smtClean="0"/>
              <a:t>Significant </a:t>
            </a:r>
            <a:r>
              <a:rPr lang="en-US" sz="2000" dirty="0"/>
              <a:t>obesity, an increasing problem in the pediatric population, may be associated with an increased risk of airway obstruction, especially with deeper levels of sedation. </a:t>
            </a:r>
            <a:endParaRPr lang="en-US" sz="2000" dirty="0" smtClean="0"/>
          </a:p>
          <a:p>
            <a:r>
              <a:rPr lang="en-US" sz="2000" dirty="0" smtClean="0"/>
              <a:t>Overt </a:t>
            </a:r>
            <a:r>
              <a:rPr lang="en-US" sz="2000" dirty="0"/>
              <a:t>obstructive sleep apnea symptoms are clearly associated with airway obstruction during sedation; however, many families are unable to say how frequently or how badly their children snore. Even occasional audible snoring makes the need for airway repositioning and nasopharyngeal airway placement more </a:t>
            </a:r>
            <a:r>
              <a:rPr lang="en-US" sz="2000" dirty="0" smtClean="0"/>
              <a:t>likely</a:t>
            </a:r>
            <a:endParaRPr lang="en-US" sz="2000" dirty="0"/>
          </a:p>
        </p:txBody>
      </p:sp>
    </p:spTree>
    <p:extLst>
      <p:ext uri="{BB962C8B-B14F-4D97-AF65-F5344CB8AC3E}">
        <p14:creationId xmlns:p14="http://schemas.microsoft.com/office/powerpoint/2010/main" val="1321498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b="1" dirty="0"/>
              <a:t>Pediatric Medical Problems</a:t>
            </a:r>
          </a:p>
        </p:txBody>
      </p:sp>
      <p:sp>
        <p:nvSpPr>
          <p:cNvPr id="17411" name="Rectangle 3"/>
          <p:cNvSpPr>
            <a:spLocks noGrp="1" noChangeArrowheads="1"/>
          </p:cNvSpPr>
          <p:nvPr>
            <p:ph idx="1"/>
          </p:nvPr>
        </p:nvSpPr>
        <p:spPr/>
        <p:txBody>
          <a:bodyPr>
            <a:noAutofit/>
          </a:bodyPr>
          <a:lstStyle/>
          <a:p>
            <a:pPr>
              <a:lnSpc>
                <a:spcPct val="90000"/>
              </a:lnSpc>
            </a:pPr>
            <a:r>
              <a:rPr lang="en-US" altLang="en-US" sz="2400" dirty="0" smtClean="0"/>
              <a:t>Developmentally delayed patients frequently have </a:t>
            </a:r>
            <a:r>
              <a:rPr lang="en-US" altLang="en-US" sz="2400" dirty="0"/>
              <a:t>a less predictable response to effects of sedation/analgesia</a:t>
            </a:r>
          </a:p>
          <a:p>
            <a:pPr>
              <a:lnSpc>
                <a:spcPct val="90000"/>
              </a:lnSpc>
            </a:pPr>
            <a:r>
              <a:rPr lang="en-US" altLang="en-US" sz="2400" dirty="0"/>
              <a:t>Hypertrophied tonsils/adenoids increase risk of airway obstruction while sleeping </a:t>
            </a:r>
            <a:endParaRPr lang="en-US" altLang="en-US" sz="2400" dirty="0" smtClean="0"/>
          </a:p>
          <a:p>
            <a:pPr>
              <a:lnSpc>
                <a:spcPct val="90000"/>
              </a:lnSpc>
            </a:pPr>
            <a:r>
              <a:rPr lang="en-US" altLang="en-US" sz="2400" dirty="0" smtClean="0"/>
              <a:t>Elective </a:t>
            </a:r>
            <a:r>
              <a:rPr lang="en-US" altLang="en-US" sz="2400" dirty="0"/>
              <a:t>cases should be postponed if any of the following are present:</a:t>
            </a:r>
          </a:p>
          <a:p>
            <a:pPr lvl="1">
              <a:lnSpc>
                <a:spcPct val="90000"/>
              </a:lnSpc>
            </a:pPr>
            <a:r>
              <a:rPr lang="en-US" altLang="en-US" sz="2400" dirty="0"/>
              <a:t>Croupy cough</a:t>
            </a:r>
          </a:p>
          <a:p>
            <a:pPr lvl="1">
              <a:lnSpc>
                <a:spcPct val="90000"/>
              </a:lnSpc>
            </a:pPr>
            <a:r>
              <a:rPr lang="en-US" altLang="en-US" sz="2400" dirty="0" smtClean="0"/>
              <a:t>Significant temperature</a:t>
            </a:r>
            <a:endParaRPr lang="en-US" altLang="en-US" sz="2400" dirty="0"/>
          </a:p>
          <a:p>
            <a:pPr lvl="1">
              <a:lnSpc>
                <a:spcPct val="90000"/>
              </a:lnSpc>
            </a:pPr>
            <a:r>
              <a:rPr lang="en-US" altLang="en-US" sz="2400" dirty="0"/>
              <a:t>Significant sign of URI</a:t>
            </a:r>
          </a:p>
          <a:p>
            <a:pPr lvl="1">
              <a:lnSpc>
                <a:spcPct val="90000"/>
              </a:lnSpc>
            </a:pPr>
            <a:r>
              <a:rPr lang="en-US" altLang="en-US" sz="2400" dirty="0"/>
              <a:t>Malaise/decreased appetite</a:t>
            </a:r>
          </a:p>
          <a:p>
            <a:pPr lvl="1">
              <a:lnSpc>
                <a:spcPct val="90000"/>
              </a:lnSpc>
            </a:pPr>
            <a:r>
              <a:rPr lang="en-US" altLang="en-US" sz="2400" dirty="0"/>
              <a:t>Evidence recent lower </a:t>
            </a:r>
            <a:r>
              <a:rPr lang="en-US" altLang="en-US" sz="2400" dirty="0" err="1"/>
              <a:t>resp</a:t>
            </a:r>
            <a:r>
              <a:rPr lang="en-US" altLang="en-US" sz="2400" dirty="0"/>
              <a:t> infections (</a:t>
            </a:r>
            <a:r>
              <a:rPr lang="en-US" altLang="en-US" sz="2400" dirty="0" err="1"/>
              <a:t>rales</a:t>
            </a:r>
            <a:r>
              <a:rPr lang="en-US" altLang="en-US" sz="2400" dirty="0"/>
              <a:t>, wheezes, productive cough)</a:t>
            </a:r>
          </a:p>
        </p:txBody>
      </p:sp>
    </p:spTree>
    <p:extLst>
      <p:ext uri="{BB962C8B-B14F-4D97-AF65-F5344CB8AC3E}">
        <p14:creationId xmlns:p14="http://schemas.microsoft.com/office/powerpoint/2010/main" val="1155831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839200" cy="1143000"/>
          </a:xfrm>
        </p:spPr>
        <p:txBody>
          <a:bodyPr>
            <a:normAutofit fontScale="90000"/>
          </a:bodyPr>
          <a:lstStyle/>
          <a:p>
            <a:r>
              <a:rPr lang="en-US" altLang="en-US" b="1" dirty="0" smtClean="0"/>
              <a:t>Patient Considerations:</a:t>
            </a:r>
            <a:br>
              <a:rPr lang="en-US" altLang="en-US" b="1" dirty="0" smtClean="0"/>
            </a:br>
            <a:r>
              <a:rPr lang="en-US" altLang="en-US" b="1" dirty="0" smtClean="0"/>
              <a:t>What’s crucial in the airway evaluation?</a:t>
            </a:r>
            <a:endParaRPr lang="en-US" dirty="0"/>
          </a:p>
        </p:txBody>
      </p:sp>
      <p:sp>
        <p:nvSpPr>
          <p:cNvPr id="3" name="Content Placeholder 2"/>
          <p:cNvSpPr>
            <a:spLocks noGrp="1"/>
          </p:cNvSpPr>
          <p:nvPr>
            <p:ph sz="half" idx="1"/>
          </p:nvPr>
        </p:nvSpPr>
        <p:spPr>
          <a:xfrm>
            <a:off x="457200" y="2057400"/>
            <a:ext cx="3657600" cy="4495800"/>
          </a:xfrm>
        </p:spPr>
        <p:txBody>
          <a:bodyPr>
            <a:normAutofit fontScale="92500"/>
          </a:bodyPr>
          <a:lstStyle/>
          <a:p>
            <a:pPr>
              <a:lnSpc>
                <a:spcPct val="90000"/>
              </a:lnSpc>
              <a:buFont typeface="Wingdings" pitchFamily="2" charset="2"/>
              <a:buChar char="§"/>
            </a:pPr>
            <a:r>
              <a:rPr lang="en-US" altLang="en-US" dirty="0" smtClean="0"/>
              <a:t>known difficulty </a:t>
            </a:r>
          </a:p>
          <a:p>
            <a:pPr>
              <a:lnSpc>
                <a:spcPct val="90000"/>
              </a:lnSpc>
              <a:buFont typeface="Wingdings" pitchFamily="2" charset="2"/>
              <a:buChar char="§"/>
            </a:pPr>
            <a:r>
              <a:rPr lang="en-US" altLang="en-US" dirty="0" smtClean="0"/>
              <a:t>mouth opening</a:t>
            </a:r>
          </a:p>
          <a:p>
            <a:pPr>
              <a:lnSpc>
                <a:spcPct val="90000"/>
              </a:lnSpc>
              <a:buFont typeface="Wingdings" pitchFamily="2" charset="2"/>
              <a:buChar char="§"/>
            </a:pPr>
            <a:r>
              <a:rPr lang="en-US" altLang="en-US" dirty="0" smtClean="0"/>
              <a:t>nares patent</a:t>
            </a:r>
          </a:p>
          <a:p>
            <a:pPr>
              <a:lnSpc>
                <a:spcPct val="90000"/>
              </a:lnSpc>
              <a:buFont typeface="Wingdings" pitchFamily="2" charset="2"/>
              <a:buChar char="§"/>
            </a:pPr>
            <a:r>
              <a:rPr lang="en-US" altLang="en-US" dirty="0" smtClean="0"/>
              <a:t>tongue size and mobility</a:t>
            </a:r>
          </a:p>
          <a:p>
            <a:pPr>
              <a:lnSpc>
                <a:spcPct val="90000"/>
              </a:lnSpc>
              <a:buFont typeface="Wingdings" pitchFamily="2" charset="2"/>
              <a:buChar char="§"/>
            </a:pPr>
            <a:r>
              <a:rPr lang="en-US" altLang="en-US" dirty="0" smtClean="0"/>
              <a:t>neck mobility, especially in extension</a:t>
            </a:r>
          </a:p>
          <a:p>
            <a:endParaRPr lang="en-US" dirty="0"/>
          </a:p>
        </p:txBody>
      </p:sp>
      <p:sp>
        <p:nvSpPr>
          <p:cNvPr id="4" name="Content Placeholder 3"/>
          <p:cNvSpPr>
            <a:spLocks noGrp="1"/>
          </p:cNvSpPr>
          <p:nvPr>
            <p:ph sz="half" idx="2"/>
          </p:nvPr>
        </p:nvSpPr>
        <p:spPr>
          <a:xfrm>
            <a:off x="4419600" y="1981200"/>
            <a:ext cx="3657600" cy="4876800"/>
          </a:xfrm>
        </p:spPr>
        <p:txBody>
          <a:bodyPr>
            <a:normAutofit fontScale="92500"/>
          </a:bodyPr>
          <a:lstStyle/>
          <a:p>
            <a:pPr>
              <a:lnSpc>
                <a:spcPct val="90000"/>
              </a:lnSpc>
              <a:buFont typeface="Wingdings" pitchFamily="2" charset="2"/>
              <a:buChar char="§"/>
            </a:pPr>
            <a:r>
              <a:rPr lang="en-US" altLang="en-US" dirty="0" smtClean="0"/>
              <a:t>recessed chin or  </a:t>
            </a:r>
            <a:r>
              <a:rPr lang="en-US" altLang="en-US" dirty="0" err="1" smtClean="0"/>
              <a:t>micrognathia</a:t>
            </a:r>
            <a:endParaRPr lang="en-US" altLang="en-US" dirty="0" smtClean="0"/>
          </a:p>
          <a:p>
            <a:pPr>
              <a:lnSpc>
                <a:spcPct val="90000"/>
              </a:lnSpc>
              <a:buFont typeface="Wingdings" pitchFamily="2" charset="2"/>
              <a:buChar char="§"/>
            </a:pPr>
            <a:r>
              <a:rPr lang="en-US" altLang="en-US" dirty="0" err="1" smtClean="0"/>
              <a:t>cranio</a:t>
            </a:r>
            <a:r>
              <a:rPr lang="en-US" altLang="en-US" dirty="0" smtClean="0"/>
              <a:t>-facial anomalies</a:t>
            </a:r>
          </a:p>
          <a:p>
            <a:pPr>
              <a:lnSpc>
                <a:spcPct val="90000"/>
              </a:lnSpc>
              <a:buFont typeface="Wingdings" pitchFamily="2" charset="2"/>
              <a:buChar char="§"/>
            </a:pPr>
            <a:r>
              <a:rPr lang="en-US" altLang="en-US" dirty="0" smtClean="0"/>
              <a:t>airway </a:t>
            </a:r>
            <a:r>
              <a:rPr lang="en-US" altLang="en-US" dirty="0" err="1" smtClean="0"/>
              <a:t>malacias</a:t>
            </a:r>
            <a:endParaRPr lang="en-US" altLang="en-US" dirty="0" smtClean="0"/>
          </a:p>
          <a:p>
            <a:pPr>
              <a:lnSpc>
                <a:spcPct val="90000"/>
              </a:lnSpc>
              <a:buFont typeface="Wingdings" pitchFamily="2" charset="2"/>
              <a:buChar char="§"/>
            </a:pPr>
            <a:r>
              <a:rPr lang="en-US" altLang="en-US" dirty="0" err="1" smtClean="0"/>
              <a:t>adeno-tonsillar</a:t>
            </a:r>
            <a:r>
              <a:rPr lang="en-US" altLang="en-US" dirty="0" smtClean="0"/>
              <a:t> hypertrophy</a:t>
            </a:r>
          </a:p>
          <a:p>
            <a:pPr>
              <a:lnSpc>
                <a:spcPct val="90000"/>
              </a:lnSpc>
              <a:buFont typeface="Wingdings" pitchFamily="2" charset="2"/>
              <a:buChar char="§"/>
            </a:pPr>
            <a:r>
              <a:rPr lang="en-US" altLang="en-US" dirty="0" smtClean="0"/>
              <a:t>obesity</a:t>
            </a:r>
          </a:p>
          <a:p>
            <a:pPr>
              <a:lnSpc>
                <a:spcPct val="90000"/>
              </a:lnSpc>
              <a:buFont typeface="Wingdings" pitchFamily="2" charset="2"/>
              <a:buChar char="§"/>
            </a:pPr>
            <a:r>
              <a:rPr lang="en-US" altLang="en-US" dirty="0" smtClean="0"/>
              <a:t>Obstructive sleep apnea</a:t>
            </a:r>
          </a:p>
          <a:p>
            <a:pPr>
              <a:lnSpc>
                <a:spcPct val="90000"/>
              </a:lnSpc>
              <a:buFont typeface="Wingdings" pitchFamily="2" charset="2"/>
              <a:buChar char="§"/>
            </a:pPr>
            <a:r>
              <a:rPr lang="en-US" altLang="en-US" sz="2600" b="1" i="1" dirty="0" smtClean="0"/>
              <a:t>Note:  many syndromes have airway issues</a:t>
            </a:r>
          </a:p>
          <a:p>
            <a:endParaRPr lang="en-US" dirty="0"/>
          </a:p>
        </p:txBody>
      </p:sp>
    </p:spTree>
    <p:extLst>
      <p:ext uri="{BB962C8B-B14F-4D97-AF65-F5344CB8AC3E}">
        <p14:creationId xmlns:p14="http://schemas.microsoft.com/office/powerpoint/2010/main" val="1933614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4"/>
          <p:cNvSpPr>
            <a:spLocks noGrp="1"/>
          </p:cNvSpPr>
          <p:nvPr>
            <p:ph type="title"/>
          </p:nvPr>
        </p:nvSpPr>
        <p:spPr/>
        <p:txBody>
          <a:bodyPr>
            <a:normAutofit fontScale="90000"/>
          </a:bodyPr>
          <a:lstStyle/>
          <a:p>
            <a:pPr algn="ctr" eaLnBrk="1" hangingPunct="1"/>
            <a:r>
              <a:rPr lang="en-US" altLang="en-US" b="1" dirty="0" smtClean="0"/>
              <a:t>Pediatric Procedural Sedation</a:t>
            </a:r>
            <a:br>
              <a:rPr lang="en-US" altLang="en-US" b="1" dirty="0" smtClean="0"/>
            </a:br>
            <a:r>
              <a:rPr lang="en-US" altLang="en-US" b="1" dirty="0" smtClean="0"/>
              <a:t>Course Content</a:t>
            </a:r>
          </a:p>
        </p:txBody>
      </p:sp>
      <p:sp>
        <p:nvSpPr>
          <p:cNvPr id="5123" name="Content Placeholder 5"/>
          <p:cNvSpPr>
            <a:spLocks noGrp="1"/>
          </p:cNvSpPr>
          <p:nvPr>
            <p:ph idx="1"/>
          </p:nvPr>
        </p:nvSpPr>
        <p:spPr/>
        <p:txBody>
          <a:bodyPr/>
          <a:lstStyle/>
          <a:p>
            <a:pPr eaLnBrk="1" hangingPunct="1">
              <a:buFont typeface="Wingdings" pitchFamily="2" charset="2"/>
              <a:buChar char="§"/>
            </a:pPr>
            <a:r>
              <a:rPr lang="en-US" altLang="en-US" dirty="0" smtClean="0"/>
              <a:t>SNHMC policy and guidelines</a:t>
            </a:r>
          </a:p>
          <a:p>
            <a:pPr eaLnBrk="1" hangingPunct="1">
              <a:buFont typeface="Wingdings" pitchFamily="2" charset="2"/>
              <a:buChar char="§"/>
            </a:pPr>
            <a:r>
              <a:rPr lang="en-US" altLang="en-US" dirty="0" smtClean="0"/>
              <a:t>Regulatory requirements</a:t>
            </a:r>
          </a:p>
          <a:p>
            <a:pPr eaLnBrk="1" hangingPunct="1">
              <a:buFont typeface="Wingdings" pitchFamily="2" charset="2"/>
              <a:buChar char="§"/>
            </a:pPr>
            <a:r>
              <a:rPr lang="en-US" altLang="en-US" dirty="0" smtClean="0"/>
              <a:t>Pre-procedure planning </a:t>
            </a:r>
          </a:p>
          <a:p>
            <a:pPr eaLnBrk="1" hangingPunct="1">
              <a:buFont typeface="Wingdings" pitchFamily="2" charset="2"/>
              <a:buChar char="§"/>
            </a:pPr>
            <a:r>
              <a:rPr lang="en-US" altLang="en-US" dirty="0" smtClean="0"/>
              <a:t>Conduct of pediatric sedation</a:t>
            </a:r>
          </a:p>
          <a:p>
            <a:pPr eaLnBrk="1" hangingPunct="1">
              <a:buFont typeface="Wingdings" pitchFamily="2" charset="2"/>
              <a:buChar char="§"/>
            </a:pPr>
            <a:r>
              <a:rPr lang="en-US" altLang="en-US" dirty="0" smtClean="0"/>
              <a:t>Pharmacology of sedative agents</a:t>
            </a:r>
          </a:p>
          <a:p>
            <a:pPr eaLnBrk="1" hangingPunct="1">
              <a:buFont typeface="Wingdings" pitchFamily="2" charset="2"/>
              <a:buChar char="§"/>
            </a:pPr>
            <a:r>
              <a:rPr lang="en-US" altLang="en-US" dirty="0" smtClean="0"/>
              <a:t>Patient safety &amp; outcomes </a:t>
            </a:r>
          </a:p>
          <a:p>
            <a:pPr eaLnBrk="1" hangingPunct="1">
              <a:buFontTx/>
              <a:buNone/>
            </a:pPr>
            <a:endParaRPr lang="en-US" altLang="en-US" dirty="0" smtClean="0"/>
          </a:p>
        </p:txBody>
      </p:sp>
    </p:spTree>
    <p:extLst>
      <p:ext uri="{BB962C8B-B14F-4D97-AF65-F5344CB8AC3E}">
        <p14:creationId xmlns:p14="http://schemas.microsoft.com/office/powerpoint/2010/main" val="25830436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152400" y="214313"/>
            <a:ext cx="8791575" cy="1004887"/>
          </a:xfrm>
        </p:spPr>
        <p:txBody>
          <a:bodyPr/>
          <a:lstStyle/>
          <a:p>
            <a:pPr eaLnBrk="1" hangingPunct="1"/>
            <a:r>
              <a:rPr lang="en-US" altLang="en-US" b="1" smtClean="0"/>
              <a:t>Mallampati Airway Assessment</a:t>
            </a:r>
          </a:p>
        </p:txBody>
      </p:sp>
      <p:graphicFrame>
        <p:nvGraphicFramePr>
          <p:cNvPr id="26626" name="Object 3"/>
          <p:cNvGraphicFramePr>
            <a:graphicFrameLocks noGrp="1" noChangeAspect="1"/>
          </p:cNvGraphicFramePr>
          <p:nvPr>
            <p:ph sz="half" idx="1"/>
          </p:nvPr>
        </p:nvGraphicFramePr>
        <p:xfrm>
          <a:off x="1460500" y="1524000"/>
          <a:ext cx="6373813" cy="2743200"/>
        </p:xfrm>
        <a:graphic>
          <a:graphicData uri="http://schemas.openxmlformats.org/presentationml/2006/ole">
            <mc:AlternateContent xmlns:mc="http://schemas.openxmlformats.org/markup-compatibility/2006">
              <mc:Choice xmlns:v="urn:schemas-microsoft-com:vml" Requires="v">
                <p:oleObj spid="_x0000_s3098" name="Bitmap Image" r:id="rId4" imgW="3076190" imgH="1324160" progId="PBrush">
                  <p:embed/>
                </p:oleObj>
              </mc:Choice>
              <mc:Fallback>
                <p:oleObj name="Bitmap Image" r:id="rId4" imgW="3076190" imgH="1324160"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0500" y="1524000"/>
                        <a:ext cx="63738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28" name="Rectangle 7"/>
          <p:cNvSpPr>
            <a:spLocks noGrp="1" noChangeArrowheads="1"/>
          </p:cNvSpPr>
          <p:nvPr>
            <p:ph type="body" sz="half" idx="2"/>
          </p:nvPr>
        </p:nvSpPr>
        <p:spPr>
          <a:xfrm>
            <a:off x="228600" y="4572000"/>
            <a:ext cx="8153400" cy="1255713"/>
          </a:xfrm>
        </p:spPr>
        <p:txBody>
          <a:bodyPr/>
          <a:lstStyle/>
          <a:p>
            <a:pPr eaLnBrk="1" hangingPunct="1">
              <a:lnSpc>
                <a:spcPct val="90000"/>
              </a:lnSpc>
            </a:pPr>
            <a:r>
              <a:rPr lang="en-US" altLang="en-US" sz="2800" smtClean="0"/>
              <a:t>Mallampati airway classification predicts high risk or difficult airways (Class III or IV warrant consultation with an anesthesiologist)</a:t>
            </a:r>
          </a:p>
        </p:txBody>
      </p:sp>
      <p:sp>
        <p:nvSpPr>
          <p:cNvPr id="1029" name="Oval 4"/>
          <p:cNvSpPr>
            <a:spLocks noChangeArrowheads="1"/>
          </p:cNvSpPr>
          <p:nvPr/>
        </p:nvSpPr>
        <p:spPr bwMode="auto">
          <a:xfrm>
            <a:off x="4343400" y="1219200"/>
            <a:ext cx="4191000" cy="3200400"/>
          </a:xfrm>
          <a:prstGeom prst="ellipse">
            <a:avLst/>
          </a:prstGeom>
          <a:noFill/>
          <a:ln w="635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a:p>
        </p:txBody>
      </p:sp>
    </p:spTree>
    <p:extLst>
      <p:ext uri="{BB962C8B-B14F-4D97-AF65-F5344CB8AC3E}">
        <p14:creationId xmlns:p14="http://schemas.microsoft.com/office/powerpoint/2010/main" val="19311440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ppt_x"/>
                                          </p:val>
                                        </p:tav>
                                        <p:tav tm="100000">
                                          <p:val>
                                            <p:strVal val="#ppt_x"/>
                                          </p:val>
                                        </p:tav>
                                      </p:tavLst>
                                    </p:anim>
                                    <p:anim calcmode="lin" valueType="num">
                                      <p:cBhvr additive="base">
                                        <p:cTn id="8"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152400"/>
            <a:ext cx="7543800" cy="838200"/>
          </a:xfrm>
        </p:spPr>
        <p:txBody>
          <a:bodyPr>
            <a:normAutofit fontScale="90000"/>
          </a:bodyPr>
          <a:lstStyle/>
          <a:p>
            <a:r>
              <a:rPr lang="en-US" altLang="en-US" b="1" smtClean="0"/>
              <a:t>ASA Physical Status Classification System</a:t>
            </a:r>
            <a:r>
              <a:rPr lang="en-US" altLang="en-US" sz="3200" smtClean="0"/>
              <a:t> </a:t>
            </a:r>
          </a:p>
        </p:txBody>
      </p:sp>
      <p:sp>
        <p:nvSpPr>
          <p:cNvPr id="27651" name="Rectangle 3"/>
          <p:cNvSpPr>
            <a:spLocks noGrp="1" noChangeArrowheads="1"/>
          </p:cNvSpPr>
          <p:nvPr>
            <p:ph idx="1"/>
          </p:nvPr>
        </p:nvSpPr>
        <p:spPr/>
        <p:txBody>
          <a:bodyPr/>
          <a:lstStyle/>
          <a:p>
            <a:pPr>
              <a:lnSpc>
                <a:spcPct val="80000"/>
              </a:lnSpc>
              <a:buFont typeface="Wingdings" pitchFamily="2" charset="2"/>
              <a:buChar char="§"/>
            </a:pPr>
            <a:r>
              <a:rPr lang="en-US" altLang="en-US" sz="2400" b="1" dirty="0" smtClean="0"/>
              <a:t>PS 1</a:t>
            </a:r>
            <a:r>
              <a:rPr lang="en-US" altLang="en-US" sz="2400" dirty="0" smtClean="0"/>
              <a:t> - normal healthy patient</a:t>
            </a:r>
            <a:endParaRPr lang="en-US" altLang="en-US" sz="2400" b="1" dirty="0" smtClean="0"/>
          </a:p>
          <a:p>
            <a:pPr>
              <a:lnSpc>
                <a:spcPct val="80000"/>
              </a:lnSpc>
              <a:buFont typeface="Wingdings" pitchFamily="2" charset="2"/>
              <a:buChar char="§"/>
            </a:pPr>
            <a:r>
              <a:rPr lang="en-US" altLang="en-US" sz="2400" b="1" dirty="0" smtClean="0"/>
              <a:t>PS 2</a:t>
            </a:r>
            <a:r>
              <a:rPr lang="en-US" altLang="en-US" sz="2400" dirty="0" smtClean="0"/>
              <a:t> - patient with mild systemic disease, no functional limits</a:t>
            </a:r>
            <a:endParaRPr lang="en-US" altLang="en-US" sz="2400" b="1" dirty="0" smtClean="0"/>
          </a:p>
          <a:p>
            <a:pPr>
              <a:lnSpc>
                <a:spcPct val="80000"/>
              </a:lnSpc>
              <a:buFont typeface="Wingdings" pitchFamily="2" charset="2"/>
              <a:buChar char="§"/>
            </a:pPr>
            <a:r>
              <a:rPr lang="en-US" altLang="en-US" sz="2400" b="1" dirty="0" smtClean="0"/>
              <a:t>PS 3 </a:t>
            </a:r>
            <a:r>
              <a:rPr lang="en-US" altLang="en-US" sz="2400" dirty="0" smtClean="0"/>
              <a:t>- patient with severe systemic disease, some functional limits</a:t>
            </a:r>
            <a:endParaRPr lang="en-US" altLang="en-US" sz="2400" b="1" dirty="0" smtClean="0"/>
          </a:p>
          <a:p>
            <a:pPr>
              <a:lnSpc>
                <a:spcPct val="80000"/>
              </a:lnSpc>
              <a:buFont typeface="Wingdings" pitchFamily="2" charset="2"/>
              <a:buChar char="§"/>
            </a:pPr>
            <a:r>
              <a:rPr lang="en-US" altLang="en-US" sz="2400" b="1" dirty="0" smtClean="0"/>
              <a:t>PS 4</a:t>
            </a:r>
            <a:r>
              <a:rPr lang="en-US" altLang="en-US" sz="2400" dirty="0" smtClean="0"/>
              <a:t> - patient with severe systemic disease that is a constant threat to life</a:t>
            </a:r>
            <a:endParaRPr lang="en-US" altLang="en-US" sz="2400" b="1" dirty="0" smtClean="0"/>
          </a:p>
          <a:p>
            <a:pPr>
              <a:lnSpc>
                <a:spcPct val="80000"/>
              </a:lnSpc>
              <a:buFont typeface="Wingdings" pitchFamily="2" charset="2"/>
              <a:buChar char="§"/>
            </a:pPr>
            <a:r>
              <a:rPr lang="en-US" altLang="en-US" sz="2400" b="1" dirty="0" smtClean="0"/>
              <a:t>PS 5</a:t>
            </a:r>
            <a:r>
              <a:rPr lang="en-US" altLang="en-US" sz="2400" dirty="0" smtClean="0"/>
              <a:t> - patient not expected to survive for 24 hours with or without the procedure</a:t>
            </a:r>
            <a:endParaRPr lang="en-US" altLang="en-US" sz="2400" b="1" dirty="0" smtClean="0"/>
          </a:p>
          <a:p>
            <a:pPr>
              <a:lnSpc>
                <a:spcPct val="80000"/>
              </a:lnSpc>
              <a:buFont typeface="Wingdings" pitchFamily="2" charset="2"/>
              <a:buChar char="§"/>
            </a:pPr>
            <a:endParaRPr lang="en-US" altLang="en-US" sz="2400" dirty="0" smtClean="0"/>
          </a:p>
          <a:p>
            <a:pPr>
              <a:lnSpc>
                <a:spcPct val="80000"/>
              </a:lnSpc>
              <a:buFont typeface="Wingdings" pitchFamily="2" charset="2"/>
              <a:buChar char="§"/>
            </a:pPr>
            <a:r>
              <a:rPr lang="en-US" altLang="en-US" sz="2400" dirty="0" smtClean="0"/>
              <a:t>These definitions appear in each annual edition of the </a:t>
            </a:r>
            <a:r>
              <a:rPr lang="en-US" altLang="en-US" sz="2400" dirty="0" smtClean="0">
                <a:hlinkClick r:id="rId2"/>
              </a:rPr>
              <a:t>ASA Relative Value Guide</a:t>
            </a:r>
            <a:r>
              <a:rPr lang="en-US" altLang="en-US" sz="2400" dirty="0" smtClean="0"/>
              <a:t>.® There is no additional information that will help you further define these categories.</a:t>
            </a:r>
          </a:p>
        </p:txBody>
      </p:sp>
    </p:spTree>
    <p:extLst>
      <p:ext uri="{BB962C8B-B14F-4D97-AF65-F5344CB8AC3E}">
        <p14:creationId xmlns:p14="http://schemas.microsoft.com/office/powerpoint/2010/main" val="6514189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NPO Guidelines</a:t>
            </a:r>
            <a:endParaRPr lang="en-US" dirty="0"/>
          </a:p>
        </p:txBody>
      </p:sp>
      <p:sp>
        <p:nvSpPr>
          <p:cNvPr id="3" name="Content Placeholder 2"/>
          <p:cNvSpPr>
            <a:spLocks noGrp="1"/>
          </p:cNvSpPr>
          <p:nvPr>
            <p:ph idx="1"/>
          </p:nvPr>
        </p:nvSpPr>
        <p:spPr>
          <a:xfrm>
            <a:off x="457200" y="1219200"/>
            <a:ext cx="8229600" cy="5410200"/>
          </a:xfrm>
        </p:spPr>
        <p:txBody>
          <a:bodyPr>
            <a:normAutofit/>
          </a:bodyPr>
          <a:lstStyle/>
          <a:p>
            <a:r>
              <a:rPr lang="en-US" dirty="0"/>
              <a:t>Although the need for strict NPO guidelines for urgent and emergent sedations continues to be a topic of debate, most physicians should plan to adhere to the recommended ASA guidelines</a:t>
            </a:r>
            <a:r>
              <a:rPr lang="en-US" dirty="0" smtClean="0"/>
              <a:t>. </a:t>
            </a:r>
          </a:p>
          <a:p>
            <a:endParaRPr lang="en-US" dirty="0"/>
          </a:p>
          <a:p>
            <a:pPr marL="114300" indent="0">
              <a:buNone/>
            </a:pPr>
            <a:r>
              <a:rPr lang="en-US" dirty="0" smtClean="0"/>
              <a:t>These </a:t>
            </a:r>
            <a:r>
              <a:rPr lang="en-US" dirty="0"/>
              <a:t>suggest the following NPO times:</a:t>
            </a:r>
          </a:p>
          <a:p>
            <a:r>
              <a:rPr lang="en-US" b="1" dirty="0"/>
              <a:t>Clear liquids—two hours</a:t>
            </a:r>
          </a:p>
          <a:p>
            <a:r>
              <a:rPr lang="en-US" b="1" dirty="0"/>
              <a:t>Breast milk—four hours</a:t>
            </a:r>
          </a:p>
          <a:p>
            <a:r>
              <a:rPr lang="en-US" b="1" dirty="0"/>
              <a:t>Infant formula, other nonhuman milk, solids—six hours</a:t>
            </a:r>
          </a:p>
          <a:p>
            <a:r>
              <a:rPr lang="en-US" b="1" dirty="0"/>
              <a:t>Full meal—eight hours</a:t>
            </a:r>
          </a:p>
          <a:p>
            <a:endParaRPr lang="en-US" dirty="0"/>
          </a:p>
        </p:txBody>
      </p:sp>
    </p:spTree>
    <p:extLst>
      <p:ext uri="{BB962C8B-B14F-4D97-AF65-F5344CB8AC3E}">
        <p14:creationId xmlns:p14="http://schemas.microsoft.com/office/powerpoint/2010/main" val="587470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NPO Guidelines</a:t>
            </a:r>
            <a:endParaRPr lang="en-US" dirty="0"/>
          </a:p>
        </p:txBody>
      </p:sp>
      <p:sp>
        <p:nvSpPr>
          <p:cNvPr id="3" name="Content Placeholder 2"/>
          <p:cNvSpPr>
            <a:spLocks noGrp="1"/>
          </p:cNvSpPr>
          <p:nvPr>
            <p:ph idx="1"/>
          </p:nvPr>
        </p:nvSpPr>
        <p:spPr/>
        <p:txBody>
          <a:bodyPr/>
          <a:lstStyle/>
          <a:p>
            <a:r>
              <a:rPr lang="en-US" dirty="0"/>
              <a:t>*For children requiring sedation who do not meet the ASA NPO guidelines, recommended options include delaying the procedure or consulting anesthesia</a:t>
            </a:r>
          </a:p>
          <a:p>
            <a:pPr marL="0" indent="0">
              <a:buNone/>
            </a:pPr>
            <a:r>
              <a:rPr lang="en-US" b="1" dirty="0"/>
              <a:t>*</a:t>
            </a:r>
            <a:r>
              <a:rPr lang="en-US" b="1" i="1" dirty="0"/>
              <a:t>urgency of </a:t>
            </a:r>
            <a:r>
              <a:rPr lang="en-US" b="1" i="1" dirty="0" smtClean="0"/>
              <a:t>the situation </a:t>
            </a:r>
            <a:r>
              <a:rPr lang="en-US" b="1" i="1" dirty="0"/>
              <a:t>is considered</a:t>
            </a:r>
          </a:p>
          <a:p>
            <a:endParaRPr lang="en-US" dirty="0"/>
          </a:p>
        </p:txBody>
      </p:sp>
    </p:spTree>
    <p:extLst>
      <p:ext uri="{BB962C8B-B14F-4D97-AF65-F5344CB8AC3E}">
        <p14:creationId xmlns:p14="http://schemas.microsoft.com/office/powerpoint/2010/main" val="6653758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z="3800" b="1" dirty="0"/>
              <a:t>What leads to sedation problems?</a:t>
            </a:r>
          </a:p>
        </p:txBody>
      </p:sp>
      <p:sp>
        <p:nvSpPr>
          <p:cNvPr id="26627" name="Rectangle 3"/>
          <p:cNvSpPr>
            <a:spLocks noGrp="1" noChangeArrowheads="1"/>
          </p:cNvSpPr>
          <p:nvPr>
            <p:ph idx="1"/>
          </p:nvPr>
        </p:nvSpPr>
        <p:spPr/>
        <p:txBody>
          <a:bodyPr/>
          <a:lstStyle/>
          <a:p>
            <a:r>
              <a:rPr lang="en-US" altLang="en-US" dirty="0"/>
              <a:t>Combinations of meds</a:t>
            </a:r>
          </a:p>
          <a:p>
            <a:r>
              <a:rPr lang="en-US" altLang="en-US" dirty="0"/>
              <a:t>Poor patient selection</a:t>
            </a:r>
          </a:p>
          <a:p>
            <a:r>
              <a:rPr lang="en-US" altLang="en-US" dirty="0" smtClean="0"/>
              <a:t>Incorrect drug dosing</a:t>
            </a:r>
            <a:endParaRPr lang="en-US" altLang="en-US" dirty="0"/>
          </a:p>
          <a:p>
            <a:r>
              <a:rPr lang="en-US" altLang="en-US" dirty="0"/>
              <a:t>Lack of appreciation of drug interactions</a:t>
            </a:r>
          </a:p>
          <a:p>
            <a:r>
              <a:rPr lang="en-US" altLang="en-US" dirty="0"/>
              <a:t>Lack </a:t>
            </a:r>
            <a:r>
              <a:rPr lang="en-US" altLang="en-US" dirty="0" smtClean="0"/>
              <a:t>of or inadequate </a:t>
            </a:r>
            <a:r>
              <a:rPr lang="en-US" altLang="en-US" dirty="0"/>
              <a:t>monitoring before, during and after sedation</a:t>
            </a:r>
          </a:p>
        </p:txBody>
      </p:sp>
    </p:spTree>
    <p:extLst>
      <p:ext uri="{BB962C8B-B14F-4D97-AF65-F5344CB8AC3E}">
        <p14:creationId xmlns:p14="http://schemas.microsoft.com/office/powerpoint/2010/main" val="2285321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Procedure-Related Considerations</a:t>
            </a:r>
            <a:endParaRPr lang="en-US"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47800"/>
            <a:ext cx="7467600"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77880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152400"/>
            <a:ext cx="8001000" cy="838200"/>
          </a:xfrm>
        </p:spPr>
        <p:txBody>
          <a:bodyPr>
            <a:normAutofit fontScale="90000"/>
          </a:bodyPr>
          <a:lstStyle/>
          <a:p>
            <a:pPr eaLnBrk="1" hangingPunct="1"/>
            <a:r>
              <a:rPr lang="en-US" altLang="en-US" b="1" smtClean="0">
                <a:solidFill>
                  <a:schemeClr val="bg1"/>
                </a:solidFill>
              </a:rPr>
              <a:t>Procedure Related Considerations</a:t>
            </a:r>
            <a:endParaRPr lang="en-US" altLang="en-US" smtClean="0">
              <a:solidFill>
                <a:schemeClr val="folHlink"/>
              </a:solidFill>
            </a:endParaRPr>
          </a:p>
        </p:txBody>
      </p:sp>
      <p:sp>
        <p:nvSpPr>
          <p:cNvPr id="30723" name="Rectangle 3"/>
          <p:cNvSpPr>
            <a:spLocks noGrp="1" noChangeArrowheads="1"/>
          </p:cNvSpPr>
          <p:nvPr>
            <p:ph sz="half" idx="1"/>
          </p:nvPr>
        </p:nvSpPr>
        <p:spPr>
          <a:xfrm>
            <a:off x="685800" y="2286000"/>
            <a:ext cx="3813175" cy="4114800"/>
          </a:xfrm>
        </p:spPr>
        <p:txBody>
          <a:bodyPr/>
          <a:lstStyle/>
          <a:p>
            <a:pPr eaLnBrk="1" hangingPunct="1">
              <a:lnSpc>
                <a:spcPct val="170000"/>
              </a:lnSpc>
              <a:buFont typeface="Wingdings" pitchFamily="2" charset="2"/>
              <a:buNone/>
            </a:pPr>
            <a:r>
              <a:rPr lang="en-US" altLang="en-US" sz="3600" smtClean="0"/>
              <a:t>	</a:t>
            </a:r>
            <a:r>
              <a:rPr lang="en-US" altLang="en-US" sz="3200" smtClean="0"/>
              <a:t>Sedation? </a:t>
            </a:r>
          </a:p>
          <a:p>
            <a:pPr eaLnBrk="1" hangingPunct="1">
              <a:lnSpc>
                <a:spcPct val="170000"/>
              </a:lnSpc>
              <a:buFont typeface="Wingdings" pitchFamily="2" charset="2"/>
              <a:buNone/>
            </a:pPr>
            <a:r>
              <a:rPr lang="en-US" altLang="en-US" sz="3200" smtClean="0"/>
              <a:t>	Anxiolysis? Amnesia? </a:t>
            </a:r>
          </a:p>
          <a:p>
            <a:pPr lvl="1" eaLnBrk="1" hangingPunct="1">
              <a:lnSpc>
                <a:spcPct val="170000"/>
              </a:lnSpc>
              <a:buFont typeface="Wingdings" pitchFamily="2" charset="2"/>
              <a:buNone/>
            </a:pPr>
            <a:endParaRPr lang="en-US" altLang="en-US" sz="3600" smtClean="0"/>
          </a:p>
          <a:p>
            <a:pPr eaLnBrk="1" hangingPunct="1"/>
            <a:endParaRPr lang="en-US" altLang="en-US" smtClean="0"/>
          </a:p>
        </p:txBody>
      </p:sp>
      <p:sp>
        <p:nvSpPr>
          <p:cNvPr id="30724" name="Rectangle 4"/>
          <p:cNvSpPr>
            <a:spLocks noGrp="1" noChangeArrowheads="1"/>
          </p:cNvSpPr>
          <p:nvPr>
            <p:ph sz="half" idx="2"/>
          </p:nvPr>
        </p:nvSpPr>
        <p:spPr>
          <a:xfrm>
            <a:off x="4343400" y="2286000"/>
            <a:ext cx="3813175" cy="4075113"/>
          </a:xfrm>
        </p:spPr>
        <p:txBody>
          <a:bodyPr/>
          <a:lstStyle/>
          <a:p>
            <a:pPr lvl="1" eaLnBrk="1" hangingPunct="1">
              <a:lnSpc>
                <a:spcPct val="170000"/>
              </a:lnSpc>
              <a:buFont typeface="Wingdings" pitchFamily="2" charset="2"/>
              <a:buNone/>
            </a:pPr>
            <a:r>
              <a:rPr lang="en-US" altLang="en-US" sz="3200" dirty="0" smtClean="0"/>
              <a:t>Analgesia? </a:t>
            </a:r>
          </a:p>
          <a:p>
            <a:pPr lvl="1" eaLnBrk="1" hangingPunct="1">
              <a:lnSpc>
                <a:spcPct val="170000"/>
              </a:lnSpc>
              <a:buFont typeface="Wingdings" pitchFamily="2" charset="2"/>
              <a:buNone/>
            </a:pPr>
            <a:r>
              <a:rPr lang="en-US" altLang="en-US" sz="3200" dirty="0" smtClean="0"/>
              <a:t>Immobility? </a:t>
            </a:r>
          </a:p>
          <a:p>
            <a:pPr lvl="1" eaLnBrk="1" hangingPunct="1">
              <a:lnSpc>
                <a:spcPct val="170000"/>
              </a:lnSpc>
              <a:buFont typeface="Wingdings" pitchFamily="2" charset="2"/>
              <a:buNone/>
            </a:pPr>
            <a:r>
              <a:rPr lang="en-US" altLang="en-US" sz="3200" dirty="0" smtClean="0"/>
              <a:t>ALL of these?</a:t>
            </a:r>
          </a:p>
        </p:txBody>
      </p:sp>
      <p:sp>
        <p:nvSpPr>
          <p:cNvPr id="30725" name="TextBox 4"/>
          <p:cNvSpPr txBox="1">
            <a:spLocks noChangeArrowheads="1"/>
          </p:cNvSpPr>
          <p:nvPr/>
        </p:nvSpPr>
        <p:spPr bwMode="auto">
          <a:xfrm>
            <a:off x="304800" y="1600200"/>
            <a:ext cx="685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600" dirty="0">
                <a:solidFill>
                  <a:schemeClr val="folHlink"/>
                </a:solidFill>
              </a:rPr>
              <a:t>First, determine your needs:</a:t>
            </a:r>
            <a:endParaRPr lang="en-US" altLang="en-US" sz="3600" dirty="0"/>
          </a:p>
        </p:txBody>
      </p:sp>
    </p:spTree>
    <p:extLst>
      <p:ext uri="{BB962C8B-B14F-4D97-AF65-F5344CB8AC3E}">
        <p14:creationId xmlns:p14="http://schemas.microsoft.com/office/powerpoint/2010/main" val="19110416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 Procedural Sedation in Pediatric Population</a:t>
            </a:r>
            <a:endParaRPr lang="en-US" dirty="0"/>
          </a:p>
        </p:txBody>
      </p:sp>
      <p:sp>
        <p:nvSpPr>
          <p:cNvPr id="3" name="Content Placeholder 2"/>
          <p:cNvSpPr>
            <a:spLocks noGrp="1"/>
          </p:cNvSpPr>
          <p:nvPr>
            <p:ph idx="1"/>
          </p:nvPr>
        </p:nvSpPr>
        <p:spPr/>
        <p:txBody>
          <a:bodyPr>
            <a:normAutofit/>
          </a:bodyPr>
          <a:lstStyle/>
          <a:p>
            <a:r>
              <a:rPr lang="en-US" dirty="0"/>
              <a:t>When planning sedation and/or pain management for a child, knowing what level of responsiveness needs to be achieved during the procedure or test is essential for choosing the appropriate medication regimen. </a:t>
            </a:r>
            <a:endParaRPr lang="en-US" dirty="0" smtClean="0"/>
          </a:p>
          <a:p>
            <a:r>
              <a:rPr lang="en-US" dirty="0" smtClean="0"/>
              <a:t>Painful </a:t>
            </a:r>
            <a:r>
              <a:rPr lang="en-US" dirty="0"/>
              <a:t>procedures that require relative immobility generally mandate a deeper level of sedation than noninvasive radiological tests. </a:t>
            </a:r>
            <a:endParaRPr lang="en-US" dirty="0" smtClean="0"/>
          </a:p>
          <a:p>
            <a:r>
              <a:rPr lang="en-US" dirty="0" smtClean="0"/>
              <a:t>Each </a:t>
            </a:r>
            <a:r>
              <a:rPr lang="en-US" dirty="0"/>
              <a:t>sedation plan should take into account the age, developmental level, and personality of the child. </a:t>
            </a:r>
          </a:p>
        </p:txBody>
      </p:sp>
    </p:spTree>
    <p:extLst>
      <p:ext uri="{BB962C8B-B14F-4D97-AF65-F5344CB8AC3E}">
        <p14:creationId xmlns:p14="http://schemas.microsoft.com/office/powerpoint/2010/main" val="708355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Monitoring the sedated child</a:t>
            </a:r>
            <a:endParaRPr lang="en-US" b="1" dirty="0"/>
          </a:p>
        </p:txBody>
      </p:sp>
      <p:sp>
        <p:nvSpPr>
          <p:cNvPr id="3" name="Content Placeholder 2"/>
          <p:cNvSpPr>
            <a:spLocks noGrp="1"/>
          </p:cNvSpPr>
          <p:nvPr>
            <p:ph idx="1"/>
          </p:nvPr>
        </p:nvSpPr>
        <p:spPr/>
        <p:txBody>
          <a:bodyPr/>
          <a:lstStyle/>
          <a:p>
            <a:pPr>
              <a:buNone/>
            </a:pPr>
            <a:r>
              <a:rPr lang="en-US" altLang="en-US" dirty="0" smtClean="0"/>
              <a:t>Continuously monitored parameters</a:t>
            </a:r>
          </a:p>
          <a:p>
            <a:pPr>
              <a:lnSpc>
                <a:spcPct val="140000"/>
              </a:lnSpc>
              <a:buFont typeface="Wingdings" pitchFamily="2" charset="2"/>
              <a:buChar char="§"/>
            </a:pPr>
            <a:r>
              <a:rPr lang="en-US" altLang="en-US" dirty="0" smtClean="0"/>
              <a:t>Adequacy of ventilation / oxygenation</a:t>
            </a:r>
          </a:p>
          <a:p>
            <a:pPr>
              <a:lnSpc>
                <a:spcPct val="140000"/>
              </a:lnSpc>
              <a:buFont typeface="Wingdings" pitchFamily="2" charset="2"/>
              <a:buChar char="§"/>
            </a:pPr>
            <a:r>
              <a:rPr lang="en-US" altLang="en-US" dirty="0" smtClean="0"/>
              <a:t>Hemodynamic stability</a:t>
            </a:r>
          </a:p>
          <a:p>
            <a:pPr>
              <a:lnSpc>
                <a:spcPct val="140000"/>
              </a:lnSpc>
              <a:buFont typeface="Wingdings" pitchFamily="2" charset="2"/>
              <a:buChar char="§"/>
            </a:pPr>
            <a:r>
              <a:rPr lang="en-US" altLang="en-US" dirty="0" smtClean="0"/>
              <a:t>Level of consciousness / responsiveness</a:t>
            </a:r>
          </a:p>
          <a:p>
            <a:endParaRPr lang="en-US" dirty="0"/>
          </a:p>
        </p:txBody>
      </p:sp>
    </p:spTree>
    <p:extLst>
      <p:ext uri="{BB962C8B-B14F-4D97-AF65-F5344CB8AC3E}">
        <p14:creationId xmlns:p14="http://schemas.microsoft.com/office/powerpoint/2010/main" val="1422710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Monitoring ventilation and oxygenation</a:t>
            </a:r>
            <a:endParaRPr lang="en-US" b="1" dirty="0"/>
          </a:p>
        </p:txBody>
      </p:sp>
      <p:sp>
        <p:nvSpPr>
          <p:cNvPr id="3" name="Content Placeholder 2"/>
          <p:cNvSpPr>
            <a:spLocks noGrp="1"/>
          </p:cNvSpPr>
          <p:nvPr>
            <p:ph idx="1"/>
          </p:nvPr>
        </p:nvSpPr>
        <p:spPr/>
        <p:txBody>
          <a:bodyPr>
            <a:normAutofit/>
          </a:bodyPr>
          <a:lstStyle/>
          <a:p>
            <a:pPr>
              <a:lnSpc>
                <a:spcPct val="90000"/>
              </a:lnSpc>
              <a:buNone/>
            </a:pPr>
            <a:r>
              <a:rPr lang="en-US" altLang="en-US" dirty="0" smtClean="0"/>
              <a:t>Ongoing assessment for adequacy of ventilation and oxygenation includes</a:t>
            </a:r>
          </a:p>
          <a:p>
            <a:pPr lvl="1">
              <a:lnSpc>
                <a:spcPct val="140000"/>
              </a:lnSpc>
              <a:buFont typeface="Wingdings" pitchFamily="2" charset="2"/>
              <a:buChar char="§"/>
            </a:pPr>
            <a:r>
              <a:rPr lang="en-US" altLang="en-US" sz="3200" dirty="0" smtClean="0"/>
              <a:t>Airway patency</a:t>
            </a:r>
          </a:p>
          <a:p>
            <a:pPr lvl="1">
              <a:lnSpc>
                <a:spcPct val="140000"/>
              </a:lnSpc>
              <a:buFont typeface="Wingdings" pitchFamily="2" charset="2"/>
              <a:buChar char="§"/>
            </a:pPr>
            <a:r>
              <a:rPr lang="en-US" altLang="en-US" sz="3200" dirty="0" smtClean="0"/>
              <a:t>Rate, depth, &amp; pattern of ventilation</a:t>
            </a:r>
          </a:p>
          <a:p>
            <a:pPr lvl="1">
              <a:lnSpc>
                <a:spcPct val="140000"/>
              </a:lnSpc>
              <a:buFont typeface="Wingdings" pitchFamily="2" charset="2"/>
              <a:buChar char="§"/>
            </a:pPr>
            <a:r>
              <a:rPr lang="en-US" altLang="en-US" sz="3200" dirty="0" smtClean="0"/>
              <a:t>Oxygenation through pulse oximetry</a:t>
            </a:r>
          </a:p>
          <a:p>
            <a:pPr lvl="1">
              <a:lnSpc>
                <a:spcPct val="140000"/>
              </a:lnSpc>
              <a:buFont typeface="Wingdings" pitchFamily="2" charset="2"/>
              <a:buChar char="§"/>
            </a:pPr>
            <a:r>
              <a:rPr lang="en-US" altLang="en-US" sz="3200" dirty="0" smtClean="0"/>
              <a:t>Ventilation via observation of chest rise, rate and ETCO2 monitoring</a:t>
            </a:r>
            <a:endParaRPr lang="en-US" altLang="en-US" baseline="-22000" dirty="0" smtClean="0"/>
          </a:p>
          <a:p>
            <a:endParaRPr lang="en-US" dirty="0"/>
          </a:p>
        </p:txBody>
      </p:sp>
    </p:spTree>
    <p:extLst>
      <p:ext uri="{BB962C8B-B14F-4D97-AF65-F5344CB8AC3E}">
        <p14:creationId xmlns:p14="http://schemas.microsoft.com/office/powerpoint/2010/main" val="259515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r>
              <a:rPr lang="en-US" altLang="en-US" b="1" dirty="0" smtClean="0"/>
              <a:t>Pediatric Procedural Sedation</a:t>
            </a:r>
            <a:endParaRPr lang="en-US" altLang="en-US" dirty="0" smtClean="0"/>
          </a:p>
        </p:txBody>
      </p:sp>
      <p:sp>
        <p:nvSpPr>
          <p:cNvPr id="6147" name="Rectangle 3"/>
          <p:cNvSpPr>
            <a:spLocks noGrp="1" noChangeArrowheads="1"/>
          </p:cNvSpPr>
          <p:nvPr>
            <p:ph idx="1"/>
          </p:nvPr>
        </p:nvSpPr>
        <p:spPr>
          <a:xfrm>
            <a:off x="152400" y="1447800"/>
            <a:ext cx="8001000" cy="4724400"/>
          </a:xfrm>
        </p:spPr>
        <p:txBody>
          <a:bodyPr>
            <a:normAutofit/>
          </a:bodyPr>
          <a:lstStyle/>
          <a:p>
            <a:pPr eaLnBrk="1" hangingPunct="1">
              <a:buFont typeface="Wingdings" pitchFamily="2" charset="2"/>
              <a:buChar char="§"/>
            </a:pPr>
            <a:r>
              <a:rPr lang="en-US" altLang="en-US" sz="2800" b="1" dirty="0" smtClean="0"/>
              <a:t>Who are the interested parties involved in credentialing pediatric moderate sedation?</a:t>
            </a:r>
          </a:p>
          <a:p>
            <a:pPr lvl="1" eaLnBrk="1" hangingPunct="1">
              <a:buFont typeface="Wingdings" pitchFamily="2" charset="2"/>
              <a:buChar char="§"/>
            </a:pPr>
            <a:endParaRPr lang="en-US" altLang="en-US" sz="2400" dirty="0" smtClean="0"/>
          </a:p>
          <a:p>
            <a:pPr lvl="1" eaLnBrk="1" hangingPunct="1">
              <a:buFont typeface="Wingdings" pitchFamily="2" charset="2"/>
              <a:buChar char="§"/>
            </a:pPr>
            <a:r>
              <a:rPr lang="en-US" altLang="en-US" sz="2400" dirty="0" smtClean="0"/>
              <a:t>Regulatory bodies</a:t>
            </a:r>
          </a:p>
          <a:p>
            <a:pPr lvl="2">
              <a:buFont typeface="Wingdings" pitchFamily="2" charset="2"/>
              <a:buChar char="§"/>
            </a:pPr>
            <a:r>
              <a:rPr lang="en-US" altLang="en-US" dirty="0" smtClean="0"/>
              <a:t>NIAHO-DNV-GL</a:t>
            </a:r>
          </a:p>
          <a:p>
            <a:pPr lvl="2" eaLnBrk="1" hangingPunct="1">
              <a:buFont typeface="Wingdings" pitchFamily="2" charset="2"/>
              <a:buChar char="§"/>
            </a:pPr>
            <a:r>
              <a:rPr lang="en-US" altLang="en-US" dirty="0" smtClean="0"/>
              <a:t>The Joint Commission</a:t>
            </a:r>
          </a:p>
          <a:p>
            <a:pPr lvl="2" eaLnBrk="1" hangingPunct="1">
              <a:buFont typeface="Wingdings" pitchFamily="2" charset="2"/>
              <a:buChar char="§"/>
            </a:pPr>
            <a:r>
              <a:rPr lang="en-US" altLang="en-US" dirty="0" smtClean="0"/>
              <a:t>Centers for Medicare and Medicaid (CMS)</a:t>
            </a:r>
          </a:p>
          <a:p>
            <a:pPr lvl="1" eaLnBrk="1" hangingPunct="1">
              <a:buFont typeface="Wingdings" pitchFamily="2" charset="2"/>
              <a:buChar char="§"/>
            </a:pPr>
            <a:r>
              <a:rPr lang="en-US" altLang="en-US" sz="2400" dirty="0" smtClean="0"/>
              <a:t>Institutional policy</a:t>
            </a:r>
          </a:p>
          <a:p>
            <a:pPr lvl="1" eaLnBrk="1" hangingPunct="1">
              <a:buFont typeface="Wingdings" pitchFamily="2" charset="2"/>
              <a:buChar char="§"/>
            </a:pPr>
            <a:r>
              <a:rPr lang="en-US" altLang="en-US" sz="2400" dirty="0" smtClean="0"/>
              <a:t>Academic framework</a:t>
            </a:r>
          </a:p>
          <a:p>
            <a:pPr lvl="2" eaLnBrk="1" hangingPunct="1">
              <a:buFont typeface="Wingdings" pitchFamily="2" charset="2"/>
              <a:buChar char="§"/>
            </a:pPr>
            <a:r>
              <a:rPr lang="en-US" altLang="en-US" dirty="0" smtClean="0"/>
              <a:t>American Society of Anesthesiologists </a:t>
            </a:r>
          </a:p>
          <a:p>
            <a:pPr lvl="2" eaLnBrk="1" hangingPunct="1">
              <a:buFont typeface="Wingdings" pitchFamily="2" charset="2"/>
              <a:buChar char="§"/>
            </a:pPr>
            <a:r>
              <a:rPr lang="en-US" altLang="en-US" dirty="0" smtClean="0"/>
              <a:t>American Academy of Pediatrics</a:t>
            </a:r>
          </a:p>
        </p:txBody>
      </p:sp>
    </p:spTree>
    <p:extLst>
      <p:ext uri="{BB962C8B-B14F-4D97-AF65-F5344CB8AC3E}">
        <p14:creationId xmlns:p14="http://schemas.microsoft.com/office/powerpoint/2010/main" val="39666691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b="1" smtClean="0"/>
              <a:t>Monitoring the sedated patient</a:t>
            </a:r>
          </a:p>
        </p:txBody>
      </p:sp>
      <p:sp>
        <p:nvSpPr>
          <p:cNvPr id="41987" name="Rectangle 3"/>
          <p:cNvSpPr>
            <a:spLocks noGrp="1" noChangeArrowheads="1"/>
          </p:cNvSpPr>
          <p:nvPr>
            <p:ph sz="half" idx="1"/>
          </p:nvPr>
        </p:nvSpPr>
        <p:spPr>
          <a:xfrm>
            <a:off x="152400" y="1828800"/>
            <a:ext cx="3771900" cy="4800600"/>
          </a:xfrm>
        </p:spPr>
        <p:txBody>
          <a:bodyPr>
            <a:normAutofit fontScale="92500" lnSpcReduction="20000"/>
          </a:bodyPr>
          <a:lstStyle/>
          <a:p>
            <a:pPr eaLnBrk="1" hangingPunct="1">
              <a:buFont typeface="Wingdings" pitchFamily="2" charset="2"/>
              <a:buChar char="§"/>
            </a:pPr>
            <a:r>
              <a:rPr lang="en-US" altLang="en-US" u="sng" dirty="0" smtClean="0"/>
              <a:t>Recognizing airway obstruction:</a:t>
            </a:r>
          </a:p>
          <a:p>
            <a:pPr lvl="1" eaLnBrk="1" hangingPunct="1">
              <a:buFont typeface="Wingdings" pitchFamily="2" charset="2"/>
              <a:buChar char="§"/>
            </a:pPr>
            <a:r>
              <a:rPr lang="en-US" altLang="en-US" sz="2800" dirty="0" smtClean="0"/>
              <a:t>Snoring</a:t>
            </a:r>
          </a:p>
          <a:p>
            <a:pPr lvl="1" eaLnBrk="1" hangingPunct="1">
              <a:buFont typeface="Wingdings" pitchFamily="2" charset="2"/>
              <a:buChar char="§"/>
            </a:pPr>
            <a:r>
              <a:rPr lang="en-US" altLang="en-US" sz="2800" dirty="0" smtClean="0"/>
              <a:t>Falling O2 </a:t>
            </a:r>
            <a:r>
              <a:rPr lang="en-US" altLang="en-US" sz="2800" dirty="0" err="1" smtClean="0"/>
              <a:t>sats</a:t>
            </a:r>
            <a:endParaRPr lang="en-US" altLang="en-US" sz="2800" dirty="0" smtClean="0"/>
          </a:p>
          <a:p>
            <a:pPr lvl="1" eaLnBrk="1" hangingPunct="1">
              <a:buFont typeface="Wingdings" pitchFamily="2" charset="2"/>
              <a:buChar char="§"/>
            </a:pPr>
            <a:r>
              <a:rPr lang="en-US" altLang="en-US" sz="2800" dirty="0" smtClean="0"/>
              <a:t>Retractions</a:t>
            </a:r>
          </a:p>
          <a:p>
            <a:pPr lvl="1" eaLnBrk="1" hangingPunct="1">
              <a:buFont typeface="Wingdings" pitchFamily="2" charset="2"/>
              <a:buChar char="§"/>
            </a:pPr>
            <a:r>
              <a:rPr lang="en-US" altLang="en-US" sz="2800" dirty="0" smtClean="0"/>
              <a:t>Laryngospasm</a:t>
            </a:r>
          </a:p>
          <a:p>
            <a:pPr lvl="1" eaLnBrk="1" hangingPunct="1">
              <a:buFont typeface="Wingdings" pitchFamily="2" charset="2"/>
              <a:buChar char="§"/>
            </a:pPr>
            <a:r>
              <a:rPr lang="en-US" altLang="en-US" sz="2800" dirty="0" smtClean="0"/>
              <a:t>Scary silence or Deadly Quiet</a:t>
            </a:r>
          </a:p>
          <a:p>
            <a:pPr lvl="1" eaLnBrk="1" hangingPunct="1">
              <a:buFont typeface="Wingdings" pitchFamily="2" charset="2"/>
              <a:buChar char="§"/>
            </a:pPr>
            <a:r>
              <a:rPr lang="en-US" altLang="en-US" sz="2800" dirty="0" smtClean="0"/>
              <a:t>Absent or </a:t>
            </a:r>
            <a:r>
              <a:rPr lang="en-US" altLang="en-US" sz="2800" dirty="0" smtClean="0">
                <a:sym typeface="Symbol" pitchFamily="18" charset="2"/>
              </a:rPr>
              <a:t> exhaled CO</a:t>
            </a:r>
            <a:r>
              <a:rPr lang="en-US" altLang="en-US" sz="2800" baseline="-25000" dirty="0" smtClean="0">
                <a:sym typeface="Symbol" pitchFamily="18" charset="2"/>
              </a:rPr>
              <a:t>2</a:t>
            </a:r>
          </a:p>
        </p:txBody>
      </p:sp>
      <p:sp>
        <p:nvSpPr>
          <p:cNvPr id="41988" name="Rectangle 4"/>
          <p:cNvSpPr>
            <a:spLocks noGrp="1" noChangeArrowheads="1"/>
          </p:cNvSpPr>
          <p:nvPr>
            <p:ph sz="half" idx="2"/>
          </p:nvPr>
        </p:nvSpPr>
        <p:spPr>
          <a:xfrm>
            <a:off x="3886200" y="1752600"/>
            <a:ext cx="3810000" cy="4343400"/>
          </a:xfrm>
        </p:spPr>
        <p:txBody>
          <a:bodyPr>
            <a:normAutofit fontScale="92500" lnSpcReduction="20000"/>
          </a:bodyPr>
          <a:lstStyle/>
          <a:p>
            <a:pPr eaLnBrk="1" hangingPunct="1">
              <a:buFont typeface="Wingdings" pitchFamily="2" charset="2"/>
              <a:buChar char="§"/>
            </a:pPr>
            <a:r>
              <a:rPr lang="en-US" altLang="en-US" u="sng" dirty="0" smtClean="0"/>
              <a:t>Relieving airway obstruction:</a:t>
            </a:r>
          </a:p>
          <a:p>
            <a:pPr lvl="1" eaLnBrk="1" hangingPunct="1">
              <a:buFont typeface="Wingdings" pitchFamily="2" charset="2"/>
              <a:buChar char="§"/>
            </a:pPr>
            <a:r>
              <a:rPr lang="en-US" altLang="en-US" sz="2800" dirty="0" smtClean="0"/>
              <a:t>“Sniffing” position</a:t>
            </a:r>
          </a:p>
          <a:p>
            <a:pPr lvl="1" eaLnBrk="1" hangingPunct="1">
              <a:buFont typeface="Wingdings" pitchFamily="2" charset="2"/>
              <a:buChar char="§"/>
            </a:pPr>
            <a:r>
              <a:rPr lang="en-US" altLang="en-US" sz="2800" dirty="0" smtClean="0"/>
              <a:t>Shoulder roll </a:t>
            </a:r>
          </a:p>
          <a:p>
            <a:pPr lvl="1" eaLnBrk="1" hangingPunct="1">
              <a:buFont typeface="Wingdings" pitchFamily="2" charset="2"/>
              <a:buChar char="§"/>
            </a:pPr>
            <a:r>
              <a:rPr lang="en-US" altLang="en-US" sz="2800" dirty="0" smtClean="0"/>
              <a:t>Jaw lift</a:t>
            </a:r>
          </a:p>
          <a:p>
            <a:pPr lvl="1" eaLnBrk="1" hangingPunct="1">
              <a:buFont typeface="Wingdings" pitchFamily="2" charset="2"/>
              <a:buChar char="§"/>
            </a:pPr>
            <a:r>
              <a:rPr lang="en-US" altLang="en-US" sz="2800" dirty="0" smtClean="0"/>
              <a:t>Nasal airway</a:t>
            </a:r>
          </a:p>
          <a:p>
            <a:pPr lvl="1" eaLnBrk="1" hangingPunct="1">
              <a:buFont typeface="Wingdings" pitchFamily="2" charset="2"/>
              <a:buChar char="§"/>
            </a:pPr>
            <a:r>
              <a:rPr lang="en-US" altLang="en-US" sz="2800" dirty="0" smtClean="0"/>
              <a:t>Consider need to reverse</a:t>
            </a:r>
          </a:p>
          <a:p>
            <a:pPr lvl="1" eaLnBrk="1" hangingPunct="1">
              <a:buFont typeface="Wingdings" pitchFamily="2" charset="2"/>
              <a:buChar char="§"/>
            </a:pPr>
            <a:r>
              <a:rPr lang="en-US" altLang="en-US" sz="2800" dirty="0" smtClean="0"/>
              <a:t>Consider need to call anesthesia for assistance</a:t>
            </a:r>
          </a:p>
          <a:p>
            <a:pPr eaLnBrk="1" hangingPunct="1"/>
            <a:endParaRPr lang="en-US" altLang="en-US" dirty="0" smtClean="0"/>
          </a:p>
        </p:txBody>
      </p:sp>
    </p:spTree>
    <p:extLst>
      <p:ext uri="{BB962C8B-B14F-4D97-AF65-F5344CB8AC3E}">
        <p14:creationId xmlns:p14="http://schemas.microsoft.com/office/powerpoint/2010/main" val="31260133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z="4000" b="1" dirty="0" smtClean="0"/>
              <a:t>Monitoring the sedated patient</a:t>
            </a:r>
          </a:p>
        </p:txBody>
      </p:sp>
      <p:sp>
        <p:nvSpPr>
          <p:cNvPr id="43011" name="Rectangle 3"/>
          <p:cNvSpPr>
            <a:spLocks noGrp="1" noChangeArrowheads="1"/>
          </p:cNvSpPr>
          <p:nvPr>
            <p:ph idx="1"/>
          </p:nvPr>
        </p:nvSpPr>
        <p:spPr>
          <a:xfrm>
            <a:off x="381000" y="1371600"/>
            <a:ext cx="7772400" cy="4114800"/>
          </a:xfrm>
        </p:spPr>
        <p:txBody>
          <a:bodyPr>
            <a:normAutofit lnSpcReduction="10000"/>
          </a:bodyPr>
          <a:lstStyle/>
          <a:p>
            <a:pPr eaLnBrk="1" hangingPunct="1">
              <a:buFontTx/>
              <a:buNone/>
            </a:pPr>
            <a:r>
              <a:rPr lang="en-US" altLang="en-US" sz="3600" dirty="0" smtClean="0"/>
              <a:t>Hemodynamic stability:</a:t>
            </a:r>
          </a:p>
          <a:p>
            <a:pPr marL="114300" indent="0" eaLnBrk="1" hangingPunct="1">
              <a:buNone/>
            </a:pPr>
            <a:endParaRPr lang="en-US" altLang="en-US" sz="3600" dirty="0" smtClean="0"/>
          </a:p>
          <a:p>
            <a:pPr lvl="1" eaLnBrk="1" hangingPunct="1">
              <a:lnSpc>
                <a:spcPct val="70000"/>
              </a:lnSpc>
              <a:buFont typeface="Wingdings" pitchFamily="2" charset="2"/>
              <a:buChar char="§"/>
            </a:pPr>
            <a:r>
              <a:rPr lang="en-US" altLang="en-US" sz="3600" dirty="0" smtClean="0"/>
              <a:t>heart rate</a:t>
            </a:r>
          </a:p>
          <a:p>
            <a:pPr lvl="1" eaLnBrk="1" hangingPunct="1">
              <a:lnSpc>
                <a:spcPct val="70000"/>
              </a:lnSpc>
              <a:buFont typeface="Wingdings" pitchFamily="2" charset="2"/>
              <a:buChar char="§"/>
            </a:pPr>
            <a:endParaRPr lang="en-US" altLang="en-US" sz="3600" dirty="0" smtClean="0"/>
          </a:p>
          <a:p>
            <a:pPr lvl="1" eaLnBrk="1" hangingPunct="1">
              <a:lnSpc>
                <a:spcPct val="70000"/>
              </a:lnSpc>
              <a:buFont typeface="Wingdings" pitchFamily="2" charset="2"/>
              <a:buChar char="§"/>
            </a:pPr>
            <a:r>
              <a:rPr lang="en-US" altLang="en-US" sz="3600" dirty="0" smtClean="0"/>
              <a:t>non-invasive blood pressure</a:t>
            </a:r>
          </a:p>
          <a:p>
            <a:pPr lvl="1" eaLnBrk="1" hangingPunct="1">
              <a:lnSpc>
                <a:spcPct val="70000"/>
              </a:lnSpc>
              <a:buFont typeface="Wingdings" pitchFamily="2" charset="2"/>
              <a:buChar char="§"/>
            </a:pPr>
            <a:endParaRPr lang="en-US" altLang="en-US" sz="3600" dirty="0" smtClean="0"/>
          </a:p>
          <a:p>
            <a:pPr lvl="1" eaLnBrk="1" hangingPunct="1">
              <a:lnSpc>
                <a:spcPct val="70000"/>
              </a:lnSpc>
              <a:buFont typeface="Wingdings" pitchFamily="2" charset="2"/>
              <a:buChar char="§"/>
            </a:pPr>
            <a:r>
              <a:rPr lang="en-US" altLang="en-US" sz="3600" dirty="0" smtClean="0"/>
              <a:t>electrocardiography (EKG)- 3 lead monitoring</a:t>
            </a:r>
          </a:p>
          <a:p>
            <a:pPr eaLnBrk="1" hangingPunct="1"/>
            <a:endParaRPr lang="en-US" altLang="en-US" sz="3600" dirty="0" smtClean="0"/>
          </a:p>
        </p:txBody>
      </p:sp>
    </p:spTree>
    <p:extLst>
      <p:ext uri="{BB962C8B-B14F-4D97-AF65-F5344CB8AC3E}">
        <p14:creationId xmlns:p14="http://schemas.microsoft.com/office/powerpoint/2010/main" val="4898849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b="1" smtClean="0"/>
              <a:t>Monitoring the sedated patient</a:t>
            </a:r>
          </a:p>
        </p:txBody>
      </p:sp>
      <p:sp>
        <p:nvSpPr>
          <p:cNvPr id="44035" name="Rectangle 3"/>
          <p:cNvSpPr>
            <a:spLocks noGrp="1" noChangeArrowheads="1"/>
          </p:cNvSpPr>
          <p:nvPr>
            <p:ph idx="1"/>
          </p:nvPr>
        </p:nvSpPr>
        <p:spPr/>
        <p:txBody>
          <a:bodyPr>
            <a:normAutofit/>
          </a:bodyPr>
          <a:lstStyle/>
          <a:p>
            <a:pPr eaLnBrk="1" hangingPunct="1">
              <a:buFontTx/>
              <a:buNone/>
            </a:pPr>
            <a:r>
              <a:rPr lang="en-US" altLang="en-US" sz="2800" dirty="0" smtClean="0"/>
              <a:t>Level of consciousness (LOC)</a:t>
            </a:r>
          </a:p>
          <a:p>
            <a:pPr lvl="1" eaLnBrk="1" hangingPunct="1">
              <a:buFont typeface="Wingdings" pitchFamily="2" charset="2"/>
              <a:buChar char="§"/>
            </a:pPr>
            <a:r>
              <a:rPr lang="en-US" altLang="en-US" sz="3200" dirty="0" smtClean="0"/>
              <a:t>responds to verbal command? </a:t>
            </a:r>
          </a:p>
          <a:p>
            <a:pPr lvl="1" eaLnBrk="1" hangingPunct="1">
              <a:buFont typeface="Wingdings" pitchFamily="2" charset="2"/>
              <a:buChar char="§"/>
            </a:pPr>
            <a:r>
              <a:rPr lang="en-US" altLang="en-US" sz="3200" dirty="0" smtClean="0"/>
              <a:t>responds to tactile stimulus?</a:t>
            </a:r>
          </a:p>
          <a:p>
            <a:pPr lvl="1" eaLnBrk="1" hangingPunct="1">
              <a:buFont typeface="Wingdings" pitchFamily="2" charset="2"/>
              <a:buChar char="§"/>
            </a:pPr>
            <a:r>
              <a:rPr lang="en-US" altLang="en-US" sz="3200" dirty="0" smtClean="0"/>
              <a:t>protective reflexes intact?</a:t>
            </a:r>
          </a:p>
          <a:p>
            <a:pPr lvl="1" eaLnBrk="1" hangingPunct="1">
              <a:buFont typeface="Wingdings" pitchFamily="2" charset="2"/>
              <a:buChar char="§"/>
            </a:pPr>
            <a:r>
              <a:rPr lang="en-US" altLang="en-US" sz="3200" dirty="0" smtClean="0"/>
              <a:t>pain assessment (as appropriate)</a:t>
            </a:r>
          </a:p>
          <a:p>
            <a:pPr lvl="1" eaLnBrk="1" hangingPunct="1">
              <a:buFont typeface="Wingdings" pitchFamily="2" charset="2"/>
              <a:buChar char="§"/>
            </a:pPr>
            <a:endParaRPr lang="en-US" altLang="en-US" sz="3200" dirty="0" smtClean="0"/>
          </a:p>
          <a:p>
            <a:pPr eaLnBrk="1" hangingPunct="1">
              <a:buFontTx/>
              <a:buNone/>
            </a:pPr>
            <a:r>
              <a:rPr lang="en-US" altLang="en-US" dirty="0" smtClean="0"/>
              <a:t>*reflex withdrawal to pain is </a:t>
            </a:r>
            <a:r>
              <a:rPr lang="en-US" altLang="en-US" b="1" i="1" dirty="0" smtClean="0"/>
              <a:t>not</a:t>
            </a:r>
            <a:r>
              <a:rPr lang="en-US" altLang="en-US" dirty="0" smtClean="0"/>
              <a:t> considered a purposeful response</a:t>
            </a:r>
            <a:endParaRPr lang="en-US" altLang="en-US" sz="3600" dirty="0" smtClean="0"/>
          </a:p>
          <a:p>
            <a:pPr eaLnBrk="1" hangingPunct="1"/>
            <a:endParaRPr lang="en-US" altLang="en-US" dirty="0" smtClean="0"/>
          </a:p>
        </p:txBody>
      </p:sp>
    </p:spTree>
    <p:extLst>
      <p:ext uri="{BB962C8B-B14F-4D97-AF65-F5344CB8AC3E}">
        <p14:creationId xmlns:p14="http://schemas.microsoft.com/office/powerpoint/2010/main" val="26262908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We use the Riker Sedation Scale for LOC assessment:</a:t>
            </a:r>
            <a:endParaRPr lang="en-US" b="1" dirty="0"/>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17262"/>
            <a:ext cx="6934200" cy="4970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5484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ctr" eaLnBrk="1" hangingPunct="1"/>
            <a:r>
              <a:rPr lang="en-US" altLang="en-US" b="1" smtClean="0"/>
              <a:t>Personnel Considerations</a:t>
            </a:r>
          </a:p>
        </p:txBody>
      </p:sp>
      <p:sp>
        <p:nvSpPr>
          <p:cNvPr id="47107" name="AutoShape 5" descr="data:image/jpg;base64,/9j/4AAQSkZJRgABAQAAAQABAAD/2wCEAAkGBhQSEBUUEBQVEBQVFxQVFBAUFxQUFBUUFxQWGBUUFxQYHCYeFxojGhQVIC8gIycpLCwsFx4xNTAqNSYrLCkBCQoKDgwOGg8PGikkHyQtKSksKiosLCwpKS8sKSwpLSksLCwsLCkpLCwsLCwsLCwsLCksKSwsKSwsKSwpLCwsKf/AABEIAMkA+wMBIgACEQEDEQH/xAAcAAABBQEBAQAAAAAAAAAAAAACAQMFBgcEAAj/xABFEAACAQIDBQYEAQoDBgcAAAABAhEAAwQSIQUGMUFREyJhcYGRBzJCobEUI1JicoKSwdHhM6LwFXOkssLxFiRDU5PS4v/EABoBAAIDAQEAAAAAAAAAAAAAAAABAgMEBQb/xAAmEQACAwACAgEEAwEBAAAAAAAAAQIDESExBBJREyJhgTJBcUIj/9oADAMBAAIRAxEAPwC8W66bdcyV0JVw2PpXQlc6U+hqDEPA06KZWnVqOgOA0YpsGjBpAOClBoAaKkAdKDQzS0gCmloKWaACmvUINLQAtepK9NAC16aSvUAepJr00lACk0leoSaAFmhJrxoSaegeY0BNKTQGmIFjTbUZoGp6A05puaNqbpjIxK6LdMLT9urGNj6U+lMJTjXQqlmMKoLE9ABJPsKrYjoWnFr593u+KmJxLXEsubGHJgW0gOyfr3B3pPMAgcqpKYtgZUlSOBUkEHz41DRafXkRRCvmrdD4iYrB3Ae0a7a+qzcYshHhPynoR96+hth7Zt4uwl6yTkedDoysDDKw6g0DJIGlBoQaWkAVLNDNLQAdemgmlJoAKa9NDNJNABzXpoJpZoAKa9NDNemgAqSkmvTQAs01fvqilnIUDUk0dZvv7tdrqsqNltCQJ7oYxqxJIniY6edRlL1ROEXJk5j/AIkYa20auJ1dSAAB8x15CPxqRwe9+FuMqrdUMxhVY5SSeETprWJbHwAuoflZx9d0kMTz1A60O0sG9sjtFIHFSCHHjqDB5f241UrOSx1LD6GNNmqn8Nt4GxGGKXWz3LOUZjMsjA5JnWRBHlFW01enqKGsAam2pxqbapANNTdG1DQBGJXQlNolPotWtjDSo3e8n/Z2KycexuePLX7TUsi0bWgwKsMwIIKngQRBB8CKgxHzPZ2G11jkGaOI8D5V039yriqW6awdD5x6GrRsjZ5wu07+HGqL2gDnj2at3D4xIHoasOMxiNADCeABDAnyMR96yWWOL4NlNMJR1mQLsO7xylRyLaVrfwN2s84jCuCRbAuA/otmyEAeOhn9Wq7ttgpy8W4lSdFExLcSNTGgNS3wwulNpgqBlxFl1uAaw9vvyD4hV0/WNOuxy7IW0qPETZhS0gohVxmPUQoRVd+IG8P5JgLjqYuP+atdQ7ggt+6uZvQUN4NLXhn/AMQvi1eW61rAOLaJmU3gAWuMNCVngo1iOMT0qk7H+JmOw1zMl97gOrJeLXEbrIbh5iDRbE2Ct641y9PZLCgAEyYEzHTT3Nd+0t10YG5aRezy6XAwCgg68eB0NZnYk+TaqHnBtO5e9ybQw/aKMlxYF21MhWjQqeaHkfMcqsFfPvwn22cNtJbTNCXM1s6yO98n+aK+gpq6L0yzj6s9SE0xjsYLVsu3LgOpPAVn+0toPcntHZhObKScoPgOQ8K0V1OZROxR4NIr1ZRh957+HaUcss/4bSVI6QTp6RWj7C2uuJsLdURMhl45XHzLPPl6EUp1uARmpEhXq9XqqJjeIaEY9FY6cdFNZRbX8oAL8F0CnXvQCSevGtaYaaVkWLF21kFhQwmXlgOLSQFI1Mc5qi/pGzxe2LjNioBMLI4cKgr4RUdbkBc4ZV4aH5gPD+tT20MexBW2snLP0jXpJkTpxqp7YwzNlPeVjIKOVJB10zKACKzQNlq44L18H8PJv3VnIVtW9Z1cM7H1C5Z8xWjkVUvhRhmTZwzLlDXHKTzUKiz/ABKw9Kt5rfDo5U+xo0DCnTQMKkQOdqbp5xTUU9JHMiU8iUqW6fS3U2yIKLTqrShacVaiwKZvNu+RiExKgQC+Y81LgAjhqpInzJ9a9jcEpuIxWGn/ABAdTBmIA4SOFaDvJtdMPh3ZoLMrC2h1ztEcOajieWlUGCyrlIUkaPGbqGMc9ZB8qz20tL3XRvouUvtfaK1vJaKXu2MrmEZuGYf65eFSO7G27eExHbOO0UI2QoRxbQ8jEAn3pnelQyAGA2neVmjxhT8pPWarGIvMtpDOiuLceDKzA/5fuKVFac0g8ieRfBseG+LGEbiLi+WRv+oH7VZNk7w2MT/g3Axich0aOZg8fSa+abq5Wnlx9Otd2H2pcsxctOysrd1geB1gjx0/1NdV+PFrg5fufTcVjfxz2z+fs2OVu2breLXCVUfwof4quXw8+IK49DbulUxKAEqO6LqEAi4g6jUEDpI0OmPfFG9du7YxKEFmzqiKoJJQW1yADie6QdOprDOL6Zog8elg2JslbuzbcqGkMzQYJJZtQ0/6ih3g2M/Y2bahoLgZQdY4gA6a8T6137hLOzxaJ7yFgcvzBWbOp1/aPtQbwypQ3CsIwZmAuKWAMwczFR4kekVg/wCuDrYvTn4KLttGw99NSXiQzGXBUnL3uPM+3hX0zsraAv2LV5eFxEf+JQT95r5k2/Zv4nEi4tp3Dx2WVSZAOug4GSdOU61um621ThsHh7N1ScltULA6zzGp11JETW2MXhzbPubw7d8MaAFQkKAC7E6CNQNfeqJi9s2uQZxzZQI9JIJrq+J20O1uWhbJKNbLMOElWIVSD01PThVPtY3Kr5+6En5oBPIGRoalPypVpRr/AGRq8SNn3Wfo7LmPS5OQ66zbbRgJ6c+WorTvhnP5Ef8AevH8FufvWD7RvEXQU7pEMsTPCV5RBit8+G1gjZ9tzp2xa6B0VoC+4QH1FT+s7IbLsqlSq55HotFer1QeJ2i1wkWzlSYBHFvGeMVDBqOk7Wc7dt9leZI0zwrcdDJUTynqalb+0R8lllvXmOVUzZgpHzPcymQqjjzJgDjUPjsMqubTMbrZVa4z6lmctMrwVe7AUaCKz3pOJ0PGi4S/0h7i5L8OGh+6FZSDm5Rp5+FBgN2rmMxXZqciIZe5EhAJ0idSTAH9qTFWctzMigN11Jj14CnN0MVct7QLjvBLTF1niHuIAI/dJHlNZ60nJI0Xe3o8NYwOBWzaS1bGVEUKo46Acz15+tPEV6zdDKGUyp1B/wBc6KugcYaIoGFPMKBhQBzXBTJrquCmCtBJCrbp1VogtGFqbIaIq1FbybwLhLWYgNcaRbt9TzZuijTz4VL3LgVSzHKqgkseAAEk1kG8m1Tib7XDovBAfpQHuj+Z8Sa0ePT9WXPRCcsRxYra9y9ez3XLMwIBIIGkEBegA4Af95HD7RVU/PBmtE94pOe0w0NxAOIiMy8wAdSINVxzhdZKwwM8QpmUaOkyCR1qdwt0OhBI8508DNdd1xlFwa4KFNp6icx+6wuW+1tPbvrlLK/yysTMqCD9vSs/22oWxkyspUrdliIaOJHpy6DiadTHXMG9wWtbdwEMn0kMILR+kJOvvXdiL1rG4cqsKywcuhKkgyJ6VyLKlQ9Rr+q7VkiF2jhT2IuKQvDzM/o1wYa2SmU6Zhof1lMj8K6cddJsYa2eIVy37SPk/AE+tP3bRCIFUsxJED8T0HjXQSUuUZXwDuVs3EXsVafCgjsz37skKgmRLD6tTAGvpW1LgbYvnEXFW5fyoGu5QCVWBy8Br/auL4b4XJsyyIAD9pcJHPPcY5j4kR5CBUniGKXCeKiJ6heGbxE6HpNc6ctZqgsMu3x2e+zsZ+ZYpauAvh3XgEJ71o/sExB+kqetVreDbl7FKq3GBA5AZZ8SOE1tW+O7Yx2EaysC6o7XDueTgaLPRgcp81PKsBzkEhgVKnVToQVMMpHIg1zbKvSXtE6VVv1I+sjWdysWHwdu6BLLIuAaSyytwfv24PnFSG2b/dEGSpa2x/SVwGs3f8sHxFU/4X7UCPetMe6QLoB4d2FufYof3DUrtbaoJix3oDKrH5WEyPY8DXRpi7I8GO3K3jHd48XmtLcAzBSwCx3jmEk+68PGqftUjsczZkzgZJQww0Mg+tSC230ZyTxInkNVAA5QQZHU+FNY1Lpt5MIbxVpL2rJcqSTJJVeBPOuXNxnPhM3R2MOWRmz+wuPZOIcpaLDtWAJIRW7wWBOvCeWbwrb9m/EHZ7FbVq6LYAVEBtvbQD5VUEiAAIGtZBsTdC++ZcRbW2jLCZmHaW7gB7NlVZgEkhgYkHqJrh2VazoQRDoSCPWCp8Qa6njeNGSx7py/Iter4Nz3624MPhdDDXSEU+B1Y+386gsMzX7aWlbIHym8wnMLXAopHBnIy+AzHpWZbW2s+W1h3YlLYzWweQYklfIQY8zWnbnA9kCeLZSfDhA9BA96jOtwbiydc+E0dWEwltMfZW0qoy2bxu5FCg2iUFoMFESHUx4A1x70YcrdN4CcrFbkcezOWG045WPszVadm2wczwJYiGjU21/wwfdm/eqMx/8Aiv4Np/Ah96yWx+020T9p8/BW2wLNJPcHNm4x4L/OpDdLZYyveiO3YsvXsUBS1Pn32/fFP47Dm4LdkaNfJWRxWwut654aEIPF6sdtFgKsBVAUAcFA0C+gFQprUXpLyLft9UR1nENYdiuqkyyHgeEx0PjVhwuKW4oZDIPLmDzB8ah8TbzT6+1R+E2j+T3JPyMQrDp+sPEa+laDC46uC2mgYUZoTSKhpxTJFPsKYNPBnSFoq9FFTInHtexnw91ett/+Un+VZDirPdJ1gzrx0PWNR5jhW15Z066e9ZFibUAr8pEjNwhl0B8K6ngPiSKrSm4y4DpcIHEdqPlZTzIHQwGHKQeFM4HENabsroDqAMo0gqOBB/nUo1lL2dXXLdAh1gK46MV4OOjLxB5cKjsPZObsLxyspmzc6Hp4qa28plJ3bTtl1W9aJuBPntH6lHE9Qw8ONRhw5Di7hyCWBKjgLo+q34ONdOdSeFL2rjA90xMcpH8jTd2wqnMARYvGSBxs3Z4g8taVlcZrJDUmuURbBbt22y/K7cOhcQw9G19amMNciAeYg/tKa48VgSrh+BBDXI+V4Ii6o5NxzD1609tQFe8OpYR1PEe9V1QcI4yUnrNi3dUW8BhuSdjaBP6MoIbynj510tak3J1KENHVGWHHkRr6Cu2zgsuGW0I7tpUHSVQAT6iuHZV3vAEFcv5tlPRpKQ3MCCPDSuO3y2bF0cWI2nawpFu9cVMxAsZj3nLEBUA4mZisz+L+7HZXhjLQ7l45bwA+W7GjEcs4Bn9ZT1rTMFupYw8m2pa6TLYi4xu3mIGhNxiSNNIECo7eW0uIw92zc+W6rrPS4uqt5yoI/ZPWj19kOMnF6jLd0cACjXW1MlF6QIzH7x6Gpy2/ePQaRQ7L2abGFROLKJaObmS0epjyFc6E5R1mT512vHqVVaRhusdk22XbdlbTIQ9u2zKxKu6Ix7wB4kdVNT1y5IAmFMDTRdZ9Ko+xsYBcE6KwIOvhIPuPvXPtffc2FLWrRdRGZmYjLm4HKOI061mvr9W5pfksrnqS0tmNwOR+Q5nqPSs9fDZMfiwBC9pmj/eAXI/z09tPfzE4lQodbaZc35tAh14DOZb2NM3Tkvo304ixZugkk95V7K4snmHtN70/HXMZP+yNr7XwV/eV/wA9pxCp+Lf1rV9xcT29gBZyjR2OnIdwdZ5np4nTI9sNmxDfuj2n+taP8McWLVi8zsFTPIJMAAIAxJ9qr8iO6/yTofOGnI4UVEdhnxNyQcn5szyJKwVH8AnzqvJv/avFlt5gVMDMIzj9IdB4HWubFbbe5lw6Eq+Ilc4iLduPzjTxzZAwHjFc6yHrxLs21S17Flm2Jc7RrmLPB/zVgdLFskBh+2+ZvILUmgCqfElj6mY+8UxhrYVVVRlVQFVRyAEAe0UfaBjJ+VZj9Yjn5CopDk9ehNyHMjM36q8APU/gahtqYUPcVBzZJ/fJWpi23dLH6tQPD6R7a+pqL2e2e+T1uCPJT/8Ak1IiWxjQk0JakmkUCk00Vo5oJoEddeoZpQaBoKazDeCwUxN4LHzsYPRu8I9CK06qLvphsuJzD60U+olT+Ard4Mssz5RXYuClbRwNu+BnDW3X5Lg7rp5HmPA6VDts9nm1cK9ones3F0zqNWU9COMDx6VP4zDEaoxXqOIqv7WxrrGXVwQyEDmPLlyjxrqySXJnOvBXe2XI+l1Pcii2ZBD2bg0k6f0obji4qYmyIP1LzBBhlPkZFdF1AxF1ODAT4EU18gMLZK/m21j/AA3PAj9E+kj1pm8vhoCOPhqD7fcGpHOHENz+x61yYhNCD4g9dTH4kfxGlJcDRud3FLJ1nU8JPnwqJ/KVN5Qsw0hmggBtMnHnmAHrQ7pbX/KsHauAjNGS7oJFxNHnz0YeDCi27hWuHs2zZCAzFSVJIOhLDpArz7WPDdHGd+JTVT7+dUfeGUvMnFWIuIf0WnUfjU9s3bkBrV9s1xHcdpoFcEkoR45Y9Zqu764qMl0awCrDTQSCGjprHqKv8fPdJkLNUXhFXDArju4b6l4HWuB9sazyP2ri2bvF/wCZNrRrLcTzRzxIPNZ5eNdpzjwjn4S7yAI0PLz/AKVz7WthL+Uapcto6A6ytxQQp6xJX92pe/htKrG8mLHZg8WtzZb9USXtmf3mH7opT4wEN2sKEkj5YygdIgAegFdDXM+Egf4uEZrqDm2HuR2yjqUYK8dGc1HYLGr2bPcMyWb9kTwAqK/LGdsykqNeGhggiPKCQfOozSaWd9gnzpzLjO+WYSCdBzboB686m1xLi2FYkDjkHAE8z1NceBwYntW8ra8vMVJ7I2U2KvBFmNC7D6Vnj58gP6GqYxUV7y/RGU3L7IElupsgu3amcqk5ByLcCfIfc+VaBsvZC9p2rTmVSJ6TxgdTT+E2WttFVBlVRAA4Af6/E1IYXujQSZrmWz+pL2Z06oKuOIZuYi611VtR2ZRizMCDmnujjp7c/CnsHmbuOACCQ+U6BF+keZ0965dq7Ya1ABBbiRJyr0J11/nT+wsQbqFjxe4+vDuLA9pn3NZPqx9/RdmlQl6+zO3aGIyoW8DH8q4N10kgnkpb1On8zSby3oTKOf4VIbBw+S1J4t+A4fcmrGVvols1JmpvNSF6iVBlqTNTZehzUwJCa9NN5q9moIjmaovbexBiMneyFc2sZpBjTiOn3qRDV7NUozcH7Ieaip3tw+6ZvE84CAe0sdfSqvtLcS6gL2HFwHmVh18P+1apNcWIs5ZYcDxHQ9a0w8mcv5Mh6I+e8VgcRg3JtEkRmdGEqxnvHL5R7VL7F2kLilkEf+5Z522PBh1U8jWkbb2clwSAOmkGqJtTdxrLLcwwBdWZWQzlKuC3ZmOGi8es1rrs9X+PghKArOp0JAb8a5cWdYOk6H1ET96ZxGJtKpITsX+tG+fxMn5h4j7U9tC8hFsmCGMT4Eaa+tbG00VEluJvf+RXWW6D2N0jtI1Ntxp2gHMciOYjpB1+2yXVFxGFxW+V1IIPSCONfOW1L3ZC4ZB6Hq3L3OvvU58C9ot+XX0LEi5Ydo5F1uWzMcJgtXI8pRjLjs0VNmiX8eFvutns2kAszhjJkjuxx/70ztbH22S32gUqWNo5JkM5VeDRoCAYqwf7Dy3BdtawINs9OQDeEnjXDjd2+2uZ7wCIrI+QHV2QhhMGOIGulYk5L/TZ9r66Mk3i3Oe093KxyW5LqWgBZ1YHmuo8pqA/8OXFh7JhhwgxWx704QG/ctt/6tq4kxx7RSR7H8azLcc5sOytMo5HHgCoMehmr3TZZJfTlj/JUrK4rLFx+Ds2dvjlUJigbdwQCWHcPKcw4Vy7x7Pl0v2jKXitu6AQV7xADdOhnkQKnMXszMuoDjoQKrl/YeWQGNsTIAkieWnCrZ+ZbXH0vh+0KPiwm/aqWr4Ky5bMbTaZWIYAyJUwQDzE1MtglSwXuK+UFCMsQRMGRx5j+9FfzowQ2sOxaJuqhzkAifqgHyArtxjGArz3lykDgRIIEHyFKN11lW1r++f8IOqqE8s+OP8ARwWEuIvZNnctlW1lKgqwGTvAkTpzPMDlWnbqbsjD2wujMe9ccfU3h+qOA/vVU3H2Qoti4uYZ2gqflhDAgec6+labgR3SZiBx00jUnWpSum4esiEaYQl7RBxNiFE9eWlVHfDeq1g0IZs10qclkE5uBhmg91Z5njymrBvTtJk2dev2SAy2TcttE8VlWg6cDNfOeJvM7MzsXZpLOxJYnqSeNZm8Rama9Zt5yC3DQ5fxJ/pV52DhslhSeJEn94lv+qqlgcPmKqOLEL76E+0mrri7wS2eUTH3gVx/Bi3OUmdLyXkVEgtoA3r4UdQPQak+1WVSAABwED2qA2ThG7U3SYWGAHNiY18AI9ZqazV1jBL4Hc9IXpvNQFqeEMHGeh7Sm2egzUwwlQ1LmpnPShqTIjwalzUyGpc1IY7NLNNBqXNSA5sTsu2xmMrH6lAmoTaOGt2CBcVirai7E96IKkDUGPPSrJNRe82whjMM9nMbTaNbuiQbd1Zyvpy1IPgxq2Fri+ehYZlvZhLeKYW7YICy2ZlIzNBGnQcar+091hatDMbigarlZmAOvI8OH4VCbYuYm1eZL1y6t205BBdu6yniNYjmDzBHWuy58Rr/AGRR0tO0R2pBDRzOUHLPjVFspuewk8NMJV+uTRC7WwxVVPa9opMAahgQJ1B86sfwdvZdrW/G3fB/+In+VVveB37dluMWyEqswO7MrwHMEH2qR+Hu0RY2lh2PBmNonp2qlAfQsKkm3/IofrvHR9Jf7WtW1Ha3EtahQXZUBY8AGbSTBp+7eVohgV4zIg9NelVPbmylxeHuWH0FxYB/RYGUb0YA+hr51xmEa0727i5XRmVl6Mpgj7VMGsN7+I+9GHsAMbqPdERYRlZywBjQE5Br8xj1rPtxULW7t0wBcvN3RoAQqsYHT84B6VnwrYN1MCtvZFgkd53a4Dz77Ef8qL7Vo8Wf/rEqsWxZ25KjtqKrAzpA0IjjI4zy413tdAGtVnbu1lSJzHllEAT1JP8ASuvdGE4+s+jLXKUHsew8Lhc7524Ccs/c+AorexrmKvZLQOhXM/0oCdWY+XLieFMYXHl16AiIHQcNau+5KZcOW53HZp6he6PuG96zWSjTXkEWRUrZ7Jk/gdkpbCpbEIoUKPIAa+JiT4k03vljew2XirgOUi06qRoc1yLY/wCefSuq9tBbNp7twNktqXbKMzZV1Ygc4En0qlfFzeO0+y7QsXFuribilXUyCloZm8QQ7WwQdRXLb4NbLDjz2mwif0sAp/4YGsEy1v8AsdO02HZH6WCC/wDDlawKyflgSTlgDUk6aRzquXQjcd18QhxYViAQrss6S0hQAeveNTe1m7S4LQMH5m6hQRJj1A9apR2I10FHcorlSwXRoUzlL8YPQVatjYBUDPEu57zniQNFUeFZPErlCGNdm2+UZPUyYSAABoBoBRTTQpZraZA81Az0DPTTvQAbXKb7Smmegz0wJrPRBq5xcow9DIj4eiDVz5qMNUcAezUs0yGoppNAOTXs1BNemlgzL/jXsRYs4pYBJ7G71bQtabxgK6+WXpWQ4hK3v4t4U3NmMVE9ndtXG8FGZSx8O+PesMvYeRSY+yV3rw2fD4LFjhes9jc8L+F/Mn3ti0fOarS3CDKmCNQehGoPuBWg7n27eJ2Zfwt/UJeW7bYRmRnSCVnxtmes1W9rbpvaBa23aqOOkMB1jWaeEcNp2XtkXbaP+miNy+pQT+NZL8T8Nl2lcaIF1bdweqBW/wAyGm90t6XwzAGXsyFaJYAngR0Phzq3/FvYpbDWsQF1tNkfwS5qs+TiP36n2NvUZdg8NnfLrwY6CT3VLHSddAeGtX/dfbpup2AOa1ZS1kJ+YGCpXxGhIqh7LxBS/bYcnQ+mYT9ia0zDbHWwWKAAuRJHPKf71f4i21FVj+xo7sS0LVH29eHaAdP5n+1XLGHuH8Ko+28MyYgi4CCYI5iI0rqXvpGSO9ndsbDvdItrwYxH8/KK1nZODFq0ltBCooUenP1Mn1qq7k4JFtC7xZ5EnkASIHnE1esPZ0rm32ezxdI2Uw9VrIHfXelMFhSWh3ug20tfpSIdj+qFJnqYHOsc2Butcxd42rLAW1l2ukyqpMZioPzGB3dDp4Vse9u49nHNba6zobYKymXVSZK94EDXn4muLaFqxsvZ944dAsKYnvM9xu4hdj82pHhANZmtLRncH4j4M4Szhb7/AJO9pBbD3dLVxRIBD/SYPBo8zSbs7lWcJBNy3fxBAOZWVltodJtgGTx1cjnAjnis1tPw23Z/J8MGZYuXYdzzA+hPQGT4t4UkxIteGwQzZjqeXlUiiUKJFHNMkLNCzUJam2agQrNTLtSk02xpjBJoaU0NAEkrU4GrmVqcVqZE6AaIGmVanFNJiHAaMGmgaMUhoOa9NCKWgY1jMMt229u4JR1ZGH6rAg/Y1857X2e+Hv3LL/NbYoT1jgfIiD619Hk1mfxc3bkLjLQkiEvgDlwt3PT5T5r41FoEVDch4uX16qjezN/9quOz8Hmes12bjhavKxOUEFCfuJ8NK1nc+wXXMTNEQJXAbsWAwfsbWcQQ+RMwPXNEzUptbZaX8Pcsv8txGQ+E8G9GAPpT6aUpY1MD5pxO7+IR2R7TqVYoxykKGBg9/wCWJHWtRa2QLcuWlJnqZif8tQ2/G3Hw97E4d0ku7XLLdUunMunOCWHmtWzbOyuzwlhzoVVUcftDNPoZ96u8N5byV3Jen2sq2277iETuhuLa5vETyrsw+zO3uzcVXgzDAET60KWRedEU5jIOmsAcTIq+7N2OEUTxq/y3s+yqhcEeNmhVYgZdOHiJiB7VN4AMLa5xDQJFH2cUU1iNQ3dNUD4oYofk62MyobrFgWMKeyynLPIksNfCr+wqhfErdC/i+xbDgObedShZUPfKHMC2n0n7UPoCnbibmHE4gNcZezssjOAQ+Y8QkjujhrqdK260oUQKgt093xg8MloQW+a4w+p21Y+Q4DwFTgaklwIdzUhagzV4mmM8WoCaUmgJoAQmgNEaAmgASaSaQmkmmI61anVauZDT6mmA+pp0GmFp1aQh0GiFAtGKQIWlpKIUgEpjGYZbiMjgMrAqyngVIgiuihIoDT563v3RuYK46OrG0TNi/HcZZ0VjwDgGCDHDnNWz4PY+6WuWHBhAGk/SG4CfaK1a5aDAhgGB4ggEHzB0NM4LZtq0Ctm2loEyVtqqAnqQoGtLMYwopctPAV7LUgIPbO6ljFXbV2+mZrJlYMAgNmCtpqubWJHtT+0sMlyUuDMsa/jMjhUtFcOOsmDC5ieHDj4nlwoTzlAs/srG7uyAt9iqZQukzMnrPtVsK0zs/Z4tIFGpJJY9WOpNdJFPW+w4XQ0VoctONQUAA1NkU6RQmgBqKKkNLSGJNJSmhoA8TQE0RoDTwQjGgY0RoGoAE0mWlJoZpgPI1P2zXKldFumJHStPLTKU8tIGGKcFNinFpMQtEBXhRCogJFeIoq9QAGWvZaOvUAJlr0UVeNAARQNTlAaABoDRtQGmAJFCRRGhNNAAaEiipDQSAIoctGaE0AA1AaNqGgADQmiNCaAAJoYpTSUANk0E0TU3UgP/2Q=="/>
          <p:cNvSpPr>
            <a:spLocks noChangeAspect="1" noChangeArrowheads="1"/>
          </p:cNvSpPr>
          <p:nvPr/>
        </p:nvSpPr>
        <p:spPr bwMode="auto">
          <a:xfrm>
            <a:off x="8650288" y="-765175"/>
            <a:ext cx="191452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47108" name="Picture 6" descr="C:\Documents and Settings\RAD\My Documents\My Pictures\medical staff.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057400"/>
            <a:ext cx="23907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7" descr="C:\Documents and Settings\RAD\My Documents\My Pictures\medical staff in MRI.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981200"/>
            <a:ext cx="25622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8" descr="C:\Documents and Settings\RAD\My Documents\My Pictures\IR procedur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4419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05431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Personnel Considerations</a:t>
            </a:r>
            <a:endParaRPr lang="en-US" b="1" dirty="0"/>
          </a:p>
        </p:txBody>
      </p:sp>
      <p:sp>
        <p:nvSpPr>
          <p:cNvPr id="3" name="Content Placeholder 2"/>
          <p:cNvSpPr>
            <a:spLocks noGrp="1"/>
          </p:cNvSpPr>
          <p:nvPr>
            <p:ph idx="1"/>
          </p:nvPr>
        </p:nvSpPr>
        <p:spPr/>
        <p:txBody>
          <a:bodyPr/>
          <a:lstStyle/>
          <a:p>
            <a:pPr>
              <a:lnSpc>
                <a:spcPct val="130000"/>
              </a:lnSpc>
              <a:buFont typeface="Wingdings" pitchFamily="2" charset="2"/>
              <a:buChar char="§"/>
            </a:pPr>
            <a:r>
              <a:rPr lang="en-US" altLang="en-US" sz="2800" dirty="0" smtClean="0"/>
              <a:t>Level of experience for this procedure</a:t>
            </a:r>
          </a:p>
          <a:p>
            <a:pPr>
              <a:lnSpc>
                <a:spcPct val="130000"/>
              </a:lnSpc>
              <a:buFont typeface="Wingdings" pitchFamily="2" charset="2"/>
              <a:buChar char="§"/>
            </a:pPr>
            <a:r>
              <a:rPr lang="en-US" altLang="en-US" sz="2800" dirty="0" smtClean="0"/>
              <a:t>Availability of staff &amp; equipment for:</a:t>
            </a:r>
          </a:p>
          <a:p>
            <a:pPr lvl="1">
              <a:lnSpc>
                <a:spcPct val="130000"/>
              </a:lnSpc>
              <a:buFont typeface="Wingdings" pitchFamily="2" charset="2"/>
              <a:buChar char="§"/>
            </a:pPr>
            <a:r>
              <a:rPr lang="en-US" altLang="en-US" sz="2800" dirty="0" smtClean="0"/>
              <a:t>patient transport</a:t>
            </a:r>
          </a:p>
          <a:p>
            <a:pPr lvl="1">
              <a:lnSpc>
                <a:spcPct val="130000"/>
              </a:lnSpc>
              <a:buFont typeface="Wingdings" pitchFamily="2" charset="2"/>
              <a:buChar char="§"/>
            </a:pPr>
            <a:r>
              <a:rPr lang="en-US" altLang="en-US" sz="2800" dirty="0" smtClean="0"/>
              <a:t>administration of sedation &amp; monitoring</a:t>
            </a:r>
          </a:p>
          <a:p>
            <a:pPr lvl="1">
              <a:lnSpc>
                <a:spcPct val="130000"/>
              </a:lnSpc>
              <a:buFont typeface="Wingdings" pitchFamily="2" charset="2"/>
              <a:buChar char="§"/>
            </a:pPr>
            <a:r>
              <a:rPr lang="en-US" altLang="en-US" sz="2800" dirty="0" smtClean="0"/>
              <a:t>rescue / resuscitation</a:t>
            </a:r>
          </a:p>
          <a:p>
            <a:pPr lvl="1">
              <a:lnSpc>
                <a:spcPct val="130000"/>
              </a:lnSpc>
              <a:buFont typeface="Wingdings" pitchFamily="2" charset="2"/>
              <a:buChar char="§"/>
            </a:pPr>
            <a:r>
              <a:rPr lang="en-US" altLang="en-US" sz="2800" dirty="0" smtClean="0"/>
              <a:t>recovery</a:t>
            </a:r>
          </a:p>
          <a:p>
            <a:endParaRPr lang="en-US" dirty="0"/>
          </a:p>
        </p:txBody>
      </p:sp>
    </p:spTree>
    <p:extLst>
      <p:ext uri="{BB962C8B-B14F-4D97-AF65-F5344CB8AC3E}">
        <p14:creationId xmlns:p14="http://schemas.microsoft.com/office/powerpoint/2010/main" val="2174306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Personnel Requirements:</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None/>
            </a:pPr>
            <a:r>
              <a:rPr lang="en-US" altLang="en-US" sz="3000" b="1" dirty="0"/>
              <a:t>Support personnel:</a:t>
            </a:r>
            <a:br>
              <a:rPr lang="en-US" altLang="en-US" sz="3000" b="1" dirty="0"/>
            </a:br>
            <a:endParaRPr lang="en-US" altLang="en-US" sz="3000" b="1" dirty="0"/>
          </a:p>
          <a:p>
            <a:pPr>
              <a:buFont typeface="Wingdings" pitchFamily="2" charset="2"/>
              <a:buChar char="q"/>
            </a:pPr>
            <a:r>
              <a:rPr lang="en-US" altLang="en-US" sz="3000" b="1" dirty="0"/>
              <a:t>At least 1 person </a:t>
            </a:r>
            <a:r>
              <a:rPr lang="en-US" altLang="en-US" sz="3000" b="1" dirty="0" smtClean="0"/>
              <a:t>dedicated to the patient </a:t>
            </a:r>
            <a:r>
              <a:rPr lang="en-US" altLang="en-US" sz="3000" b="1" dirty="0"/>
              <a:t>to </a:t>
            </a:r>
            <a:r>
              <a:rPr lang="en-US" altLang="en-US" sz="3000" b="1" dirty="0">
                <a:solidFill>
                  <a:srgbClr val="CC0066"/>
                </a:solidFill>
              </a:rPr>
              <a:t>constantly monitor</a:t>
            </a:r>
            <a:r>
              <a:rPr lang="en-US" altLang="en-US" sz="3000" b="1" dirty="0"/>
              <a:t> appropriate physiologic parameters and assist in any supportive or resuscitation measures</a:t>
            </a:r>
            <a:br>
              <a:rPr lang="en-US" altLang="en-US" sz="3000" b="1" dirty="0"/>
            </a:br>
            <a:endParaRPr lang="en-US" altLang="en-US" sz="3000" b="1" dirty="0"/>
          </a:p>
          <a:p>
            <a:pPr>
              <a:buFont typeface="Wingdings" pitchFamily="2" charset="2"/>
              <a:buChar char="q"/>
            </a:pPr>
            <a:r>
              <a:rPr lang="en-US" altLang="en-US" sz="3000" b="1" dirty="0"/>
              <a:t>Be trained in, and capable of providing, </a:t>
            </a:r>
            <a:r>
              <a:rPr lang="en-US" altLang="en-US" sz="3000" b="1" dirty="0">
                <a:solidFill>
                  <a:srgbClr val="CC0066"/>
                </a:solidFill>
              </a:rPr>
              <a:t>pediatric basic life support</a:t>
            </a:r>
            <a:br>
              <a:rPr lang="en-US" altLang="en-US" sz="3000" b="1" dirty="0">
                <a:solidFill>
                  <a:srgbClr val="CC0066"/>
                </a:solidFill>
              </a:rPr>
            </a:br>
            <a:endParaRPr lang="en-US" altLang="en-US" sz="3000" b="1" dirty="0">
              <a:solidFill>
                <a:srgbClr val="CC0066"/>
              </a:solidFill>
            </a:endParaRPr>
          </a:p>
          <a:p>
            <a:pPr>
              <a:buFont typeface="Wingdings" pitchFamily="2" charset="2"/>
              <a:buChar char="q"/>
            </a:pPr>
            <a:r>
              <a:rPr lang="en-US" altLang="en-US" sz="3000" b="1" dirty="0"/>
              <a:t>Know how to use </a:t>
            </a:r>
            <a:r>
              <a:rPr lang="en-US" altLang="en-US" sz="3000" b="1" dirty="0">
                <a:solidFill>
                  <a:srgbClr val="CC0066"/>
                </a:solidFill>
              </a:rPr>
              <a:t>resuscitation equipment &amp; supplies</a:t>
            </a:r>
            <a:r>
              <a:rPr lang="en-US" altLang="en-US" sz="3000" b="1" dirty="0"/>
              <a:t> in the event of an emergency</a:t>
            </a:r>
            <a:endParaRPr lang="en-US" altLang="en-US" sz="3000" dirty="0">
              <a:solidFill>
                <a:srgbClr val="CC0066"/>
              </a:solidFill>
            </a:endParaRPr>
          </a:p>
          <a:p>
            <a:endParaRPr lang="en-US" dirty="0"/>
          </a:p>
        </p:txBody>
      </p:sp>
    </p:spTree>
    <p:extLst>
      <p:ext uri="{BB962C8B-B14F-4D97-AF65-F5344CB8AC3E}">
        <p14:creationId xmlns:p14="http://schemas.microsoft.com/office/powerpoint/2010/main" val="32526051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pPr eaLnBrk="1" hangingPunct="1"/>
            <a:r>
              <a:rPr lang="en-US" altLang="en-US" b="1" smtClean="0"/>
              <a:t>Strategies for successful sedation practice in pediatrics</a:t>
            </a:r>
          </a:p>
        </p:txBody>
      </p:sp>
      <p:sp>
        <p:nvSpPr>
          <p:cNvPr id="50179" name="Rectangle 3"/>
          <p:cNvSpPr>
            <a:spLocks noGrp="1" noChangeArrowheads="1"/>
          </p:cNvSpPr>
          <p:nvPr>
            <p:ph idx="1"/>
          </p:nvPr>
        </p:nvSpPr>
        <p:spPr/>
        <p:txBody>
          <a:bodyPr>
            <a:normAutofit/>
          </a:bodyPr>
          <a:lstStyle/>
          <a:p>
            <a:pPr eaLnBrk="1" hangingPunct="1">
              <a:lnSpc>
                <a:spcPct val="120000"/>
              </a:lnSpc>
              <a:buFont typeface="Wingdings" pitchFamily="2" charset="2"/>
              <a:buChar char="§"/>
            </a:pPr>
            <a:r>
              <a:rPr lang="en-US" altLang="en-US" sz="2800" dirty="0" smtClean="0"/>
              <a:t>Outcomes improve when services are provided by dedicated, appropriately configured, and experienced teams using clear guidelines / protocols</a:t>
            </a:r>
          </a:p>
        </p:txBody>
      </p:sp>
    </p:spTree>
    <p:extLst>
      <p:ext uri="{BB962C8B-B14F-4D97-AF65-F5344CB8AC3E}">
        <p14:creationId xmlns:p14="http://schemas.microsoft.com/office/powerpoint/2010/main" val="9801285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pPr eaLnBrk="1" hangingPunct="1"/>
            <a:r>
              <a:rPr lang="en-US" altLang="en-US" b="1" smtClean="0"/>
              <a:t>Strategies for successful sedation practice in pediatrics</a:t>
            </a:r>
          </a:p>
        </p:txBody>
      </p:sp>
      <p:sp>
        <p:nvSpPr>
          <p:cNvPr id="55299" name="Rectangle 3"/>
          <p:cNvSpPr>
            <a:spLocks noGrp="1" noChangeArrowheads="1"/>
          </p:cNvSpPr>
          <p:nvPr>
            <p:ph idx="1"/>
          </p:nvPr>
        </p:nvSpPr>
        <p:spPr/>
        <p:txBody>
          <a:bodyPr/>
          <a:lstStyle/>
          <a:p>
            <a:pPr eaLnBrk="1" hangingPunct="1">
              <a:lnSpc>
                <a:spcPct val="160000"/>
              </a:lnSpc>
              <a:buFont typeface="Wingdings" pitchFamily="2" charset="2"/>
              <a:buNone/>
            </a:pPr>
            <a:r>
              <a:rPr lang="en-US" altLang="en-US" sz="2800" dirty="0" smtClean="0"/>
              <a:t>Choose </a:t>
            </a:r>
            <a:r>
              <a:rPr lang="en-US" altLang="en-US" sz="2800" b="1" dirty="0" smtClean="0"/>
              <a:t>single-agent regimens</a:t>
            </a:r>
            <a:r>
              <a:rPr lang="en-US" altLang="en-US" sz="2800" dirty="0" smtClean="0"/>
              <a:t> for non-painful, non-invasive imaging studies, and reserve </a:t>
            </a:r>
            <a:r>
              <a:rPr lang="en-US" altLang="en-US" sz="2800" b="1" dirty="0" smtClean="0"/>
              <a:t>combination</a:t>
            </a:r>
            <a:r>
              <a:rPr lang="en-US" altLang="en-US" sz="2800" dirty="0" smtClean="0"/>
              <a:t> </a:t>
            </a:r>
            <a:r>
              <a:rPr lang="en-US" altLang="en-US" sz="2800" b="1" dirty="0" smtClean="0"/>
              <a:t>regimens</a:t>
            </a:r>
            <a:r>
              <a:rPr lang="en-US" altLang="en-US" sz="2800" dirty="0" smtClean="0"/>
              <a:t> for procedures which require both </a:t>
            </a:r>
            <a:r>
              <a:rPr lang="en-US" altLang="en-US" sz="2800" i="1" dirty="0" smtClean="0"/>
              <a:t>analgesia</a:t>
            </a:r>
            <a:r>
              <a:rPr lang="en-US" altLang="en-US" sz="2800" dirty="0" smtClean="0"/>
              <a:t> and sedation. </a:t>
            </a:r>
          </a:p>
          <a:p>
            <a:pPr eaLnBrk="1" hangingPunct="1">
              <a:buFont typeface="Wingdings" pitchFamily="2" charset="2"/>
              <a:buNone/>
            </a:pPr>
            <a:endParaRPr lang="en-US" altLang="en-US" dirty="0" smtClean="0"/>
          </a:p>
        </p:txBody>
      </p:sp>
    </p:spTree>
    <p:extLst>
      <p:ext uri="{BB962C8B-B14F-4D97-AF65-F5344CB8AC3E}">
        <p14:creationId xmlns:p14="http://schemas.microsoft.com/office/powerpoint/2010/main" val="26918471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fontScale="90000"/>
          </a:bodyPr>
          <a:lstStyle/>
          <a:p>
            <a:pPr eaLnBrk="1" hangingPunct="1"/>
            <a:r>
              <a:rPr lang="en-US" altLang="en-US" b="1" smtClean="0"/>
              <a:t>Strategies for successful sedation practice in pediatrics</a:t>
            </a:r>
          </a:p>
        </p:txBody>
      </p:sp>
      <p:sp>
        <p:nvSpPr>
          <p:cNvPr id="56323" name="Rectangle 3"/>
          <p:cNvSpPr>
            <a:spLocks noGrp="1" noChangeArrowheads="1"/>
          </p:cNvSpPr>
          <p:nvPr>
            <p:ph idx="1"/>
          </p:nvPr>
        </p:nvSpPr>
        <p:spPr/>
        <p:txBody>
          <a:bodyPr>
            <a:normAutofit fontScale="92500"/>
          </a:bodyPr>
          <a:lstStyle/>
          <a:p>
            <a:pPr eaLnBrk="1" hangingPunct="1">
              <a:lnSpc>
                <a:spcPct val="140000"/>
              </a:lnSpc>
              <a:buFont typeface="Wingdings" pitchFamily="2" charset="2"/>
              <a:buNone/>
            </a:pPr>
            <a:r>
              <a:rPr lang="en-US" altLang="en-US" sz="2800" dirty="0" smtClean="0"/>
              <a:t>CONSIDER RISKS:</a:t>
            </a:r>
          </a:p>
          <a:p>
            <a:pPr eaLnBrk="1" hangingPunct="1">
              <a:lnSpc>
                <a:spcPct val="140000"/>
              </a:lnSpc>
              <a:buFont typeface="Wingdings" pitchFamily="2" charset="2"/>
              <a:buNone/>
            </a:pPr>
            <a:r>
              <a:rPr lang="en-US" altLang="en-US" sz="2800" b="1" dirty="0" smtClean="0"/>
              <a:t>combining</a:t>
            </a:r>
            <a:r>
              <a:rPr lang="en-US" altLang="en-US" sz="2800" dirty="0" smtClean="0"/>
              <a:t> sedative / hypnotics or general anesthetics with opioids significantly </a:t>
            </a:r>
            <a:r>
              <a:rPr lang="en-US" altLang="en-US" sz="2800" b="1" dirty="0" smtClean="0"/>
              <a:t>increases the risk</a:t>
            </a:r>
            <a:r>
              <a:rPr lang="en-US" altLang="en-US" sz="2800" dirty="0" smtClean="0"/>
              <a:t> for:</a:t>
            </a:r>
          </a:p>
          <a:p>
            <a:pPr eaLnBrk="1" hangingPunct="1">
              <a:lnSpc>
                <a:spcPct val="140000"/>
              </a:lnSpc>
              <a:buFont typeface="Wingdings" pitchFamily="2" charset="2"/>
              <a:buNone/>
            </a:pPr>
            <a:r>
              <a:rPr lang="en-US" altLang="en-US" sz="2800" dirty="0"/>
              <a:t>	</a:t>
            </a:r>
            <a:r>
              <a:rPr lang="en-US" altLang="en-US" sz="2800" dirty="0" smtClean="0"/>
              <a:t> loss of airway</a:t>
            </a:r>
          </a:p>
          <a:p>
            <a:pPr eaLnBrk="1" hangingPunct="1">
              <a:lnSpc>
                <a:spcPct val="140000"/>
              </a:lnSpc>
              <a:buFont typeface="Wingdings" pitchFamily="2" charset="2"/>
              <a:buNone/>
            </a:pPr>
            <a:r>
              <a:rPr lang="en-US" altLang="en-US" sz="2800" dirty="0"/>
              <a:t>	</a:t>
            </a:r>
            <a:r>
              <a:rPr lang="en-US" altLang="en-US" sz="2800" dirty="0" smtClean="0"/>
              <a:t> hypoventilation </a:t>
            </a:r>
          </a:p>
          <a:p>
            <a:pPr eaLnBrk="1" hangingPunct="1">
              <a:lnSpc>
                <a:spcPct val="140000"/>
              </a:lnSpc>
              <a:buFont typeface="Wingdings" pitchFamily="2" charset="2"/>
              <a:buNone/>
            </a:pPr>
            <a:r>
              <a:rPr lang="en-US" altLang="en-US" sz="2800" dirty="0"/>
              <a:t>	</a:t>
            </a:r>
            <a:r>
              <a:rPr lang="en-US" altLang="en-US" sz="2800" dirty="0" smtClean="0"/>
              <a:t> hypoxia </a:t>
            </a:r>
          </a:p>
          <a:p>
            <a:pPr eaLnBrk="1" hangingPunct="1">
              <a:lnSpc>
                <a:spcPct val="140000"/>
              </a:lnSpc>
              <a:buFont typeface="Wingdings" pitchFamily="2" charset="2"/>
              <a:buNone/>
            </a:pPr>
            <a:r>
              <a:rPr lang="en-US" altLang="en-US" sz="2800" dirty="0"/>
              <a:t>	 </a:t>
            </a:r>
            <a:r>
              <a:rPr lang="en-US" altLang="en-US" sz="2800" dirty="0" smtClean="0"/>
              <a:t>bradycardia</a:t>
            </a:r>
          </a:p>
        </p:txBody>
      </p:sp>
    </p:spTree>
    <p:extLst>
      <p:ext uri="{BB962C8B-B14F-4D97-AF65-F5344CB8AC3E}">
        <p14:creationId xmlns:p14="http://schemas.microsoft.com/office/powerpoint/2010/main" val="1477121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altLang="en-US" b="1" smtClean="0"/>
              <a:t>Pediatric Moderate Sedation</a:t>
            </a:r>
            <a:endParaRPr lang="en-US" altLang="en-US" smtClean="0"/>
          </a:p>
        </p:txBody>
      </p:sp>
      <p:sp>
        <p:nvSpPr>
          <p:cNvPr id="7171" name="Rectangle 4"/>
          <p:cNvSpPr>
            <a:spLocks noGrp="1" noChangeArrowheads="1"/>
          </p:cNvSpPr>
          <p:nvPr>
            <p:ph idx="1"/>
          </p:nvPr>
        </p:nvSpPr>
        <p:spPr>
          <a:xfrm>
            <a:off x="152400" y="1447800"/>
            <a:ext cx="8229600" cy="4724400"/>
          </a:xfrm>
        </p:spPr>
        <p:txBody>
          <a:bodyPr/>
          <a:lstStyle/>
          <a:p>
            <a:pPr eaLnBrk="1" hangingPunct="1">
              <a:lnSpc>
                <a:spcPct val="90000"/>
              </a:lnSpc>
              <a:buFont typeface="Wingdings" pitchFamily="2" charset="2"/>
              <a:buChar char="§"/>
            </a:pPr>
            <a:r>
              <a:rPr lang="en-US" altLang="en-US" sz="2800" b="1" smtClean="0"/>
              <a:t>What is expected from the credentialing process for moderate sedation privileges?</a:t>
            </a:r>
          </a:p>
          <a:p>
            <a:pPr eaLnBrk="1" hangingPunct="1">
              <a:lnSpc>
                <a:spcPct val="90000"/>
              </a:lnSpc>
              <a:buFontTx/>
              <a:buNone/>
            </a:pPr>
            <a:endParaRPr lang="en-US" altLang="en-US" sz="2800" b="1" smtClean="0"/>
          </a:p>
          <a:p>
            <a:pPr lvl="1" eaLnBrk="1" hangingPunct="1">
              <a:lnSpc>
                <a:spcPct val="90000"/>
              </a:lnSpc>
              <a:buFont typeface="Wingdings" pitchFamily="2" charset="2"/>
              <a:buChar char="§"/>
            </a:pPr>
            <a:r>
              <a:rPr lang="en-US" altLang="en-US" sz="2400" smtClean="0"/>
              <a:t>Leadership from anesthesiologists</a:t>
            </a:r>
          </a:p>
          <a:p>
            <a:pPr lvl="1" eaLnBrk="1" hangingPunct="1">
              <a:lnSpc>
                <a:spcPct val="90000"/>
              </a:lnSpc>
              <a:buFont typeface="Wingdings" pitchFamily="2" charset="2"/>
              <a:buChar char="§"/>
            </a:pPr>
            <a:r>
              <a:rPr lang="en-US" altLang="en-US" sz="2400" smtClean="0"/>
              <a:t>Uniform processes / consistent standards of care, </a:t>
            </a:r>
            <a:r>
              <a:rPr lang="en-US" altLang="en-US" sz="2400" i="1" smtClean="0"/>
              <a:t>regardless of:</a:t>
            </a:r>
          </a:p>
          <a:p>
            <a:pPr lvl="2" eaLnBrk="1" hangingPunct="1">
              <a:lnSpc>
                <a:spcPct val="80000"/>
              </a:lnSpc>
              <a:buFont typeface="Wingdings" pitchFamily="2" charset="2"/>
              <a:buChar char="§"/>
            </a:pPr>
            <a:r>
              <a:rPr lang="en-US" altLang="en-US" smtClean="0"/>
              <a:t>Patient age</a:t>
            </a:r>
          </a:p>
          <a:p>
            <a:pPr lvl="2" eaLnBrk="1" hangingPunct="1">
              <a:lnSpc>
                <a:spcPct val="80000"/>
              </a:lnSpc>
              <a:buFont typeface="Wingdings" pitchFamily="2" charset="2"/>
              <a:buChar char="§"/>
            </a:pPr>
            <a:r>
              <a:rPr lang="en-US" altLang="en-US" smtClean="0"/>
              <a:t>Procedure</a:t>
            </a:r>
          </a:p>
          <a:p>
            <a:pPr lvl="2" eaLnBrk="1" hangingPunct="1">
              <a:lnSpc>
                <a:spcPct val="80000"/>
              </a:lnSpc>
              <a:buFont typeface="Wingdings" pitchFamily="2" charset="2"/>
              <a:buChar char="§"/>
            </a:pPr>
            <a:r>
              <a:rPr lang="en-US" altLang="en-US" smtClean="0"/>
              <a:t>Location </a:t>
            </a:r>
          </a:p>
          <a:p>
            <a:pPr lvl="2" eaLnBrk="1" hangingPunct="1">
              <a:lnSpc>
                <a:spcPct val="80000"/>
              </a:lnSpc>
              <a:buFont typeface="Wingdings" pitchFamily="2" charset="2"/>
              <a:buChar char="§"/>
            </a:pPr>
            <a:r>
              <a:rPr lang="en-US" altLang="en-US" smtClean="0"/>
              <a:t>Provider</a:t>
            </a:r>
          </a:p>
          <a:p>
            <a:pPr lvl="1" eaLnBrk="1" hangingPunct="1">
              <a:lnSpc>
                <a:spcPct val="80000"/>
              </a:lnSpc>
              <a:buFont typeface="Wingdings" pitchFamily="2" charset="2"/>
              <a:buChar char="§"/>
            </a:pPr>
            <a:r>
              <a:rPr lang="en-US" altLang="en-US" sz="2400" smtClean="0"/>
              <a:t>Effective &amp; reliable system of rescue</a:t>
            </a:r>
          </a:p>
          <a:p>
            <a:pPr lvl="1" eaLnBrk="1" hangingPunct="1">
              <a:lnSpc>
                <a:spcPct val="80000"/>
              </a:lnSpc>
              <a:buFont typeface="Wingdings" pitchFamily="2" charset="2"/>
              <a:buChar char="§"/>
            </a:pPr>
            <a:r>
              <a:rPr lang="en-US" altLang="en-US" sz="2400" smtClean="0"/>
              <a:t>Institutional sedation safety and efficacy</a:t>
            </a:r>
          </a:p>
        </p:txBody>
      </p:sp>
    </p:spTree>
    <p:extLst>
      <p:ext uri="{BB962C8B-B14F-4D97-AF65-F5344CB8AC3E}">
        <p14:creationId xmlns:p14="http://schemas.microsoft.com/office/powerpoint/2010/main" val="3891031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eaLnBrk="1" hangingPunct="1"/>
            <a:r>
              <a:rPr lang="en-US" altLang="en-US" b="1" smtClean="0"/>
              <a:t>Strategies for successful sedation practice in pediatrics</a:t>
            </a:r>
          </a:p>
        </p:txBody>
      </p:sp>
      <p:sp>
        <p:nvSpPr>
          <p:cNvPr id="57347" name="Rectangle 3"/>
          <p:cNvSpPr>
            <a:spLocks noGrp="1" noChangeArrowheads="1"/>
          </p:cNvSpPr>
          <p:nvPr>
            <p:ph idx="1"/>
          </p:nvPr>
        </p:nvSpPr>
        <p:spPr/>
        <p:txBody>
          <a:bodyPr>
            <a:normAutofit/>
          </a:bodyPr>
          <a:lstStyle/>
          <a:p>
            <a:pPr eaLnBrk="1" hangingPunct="1">
              <a:lnSpc>
                <a:spcPct val="120000"/>
              </a:lnSpc>
              <a:buFont typeface="Wingdings" pitchFamily="2" charset="2"/>
              <a:buNone/>
            </a:pPr>
            <a:r>
              <a:rPr lang="en-US" altLang="en-US" sz="2800" b="1" smtClean="0"/>
              <a:t>Non-pharmacologic techniques</a:t>
            </a:r>
            <a:r>
              <a:rPr lang="en-US" altLang="en-US" sz="2800" smtClean="0"/>
              <a:t> can reduce the need for extreme doses of drugs:</a:t>
            </a:r>
          </a:p>
          <a:p>
            <a:pPr lvl="1" eaLnBrk="1" hangingPunct="1">
              <a:lnSpc>
                <a:spcPct val="120000"/>
              </a:lnSpc>
              <a:buFont typeface="Wingdings" pitchFamily="2" charset="2"/>
              <a:buChar char="§"/>
            </a:pPr>
            <a:r>
              <a:rPr lang="en-US" altLang="en-US" sz="3200" smtClean="0"/>
              <a:t>guided imagery</a:t>
            </a:r>
          </a:p>
          <a:p>
            <a:pPr lvl="1" eaLnBrk="1" hangingPunct="1">
              <a:lnSpc>
                <a:spcPct val="120000"/>
              </a:lnSpc>
              <a:buFont typeface="Wingdings" pitchFamily="2" charset="2"/>
              <a:buChar char="§"/>
            </a:pPr>
            <a:r>
              <a:rPr lang="en-US" altLang="en-US" sz="3200" smtClean="0"/>
              <a:t>music / distraction / videos in MRI</a:t>
            </a:r>
          </a:p>
          <a:p>
            <a:pPr lvl="1" eaLnBrk="1" hangingPunct="1">
              <a:lnSpc>
                <a:spcPct val="120000"/>
              </a:lnSpc>
              <a:buFont typeface="Wingdings" pitchFamily="2" charset="2"/>
              <a:buChar char="§"/>
            </a:pPr>
            <a:r>
              <a:rPr lang="en-US" altLang="en-US" sz="3200" smtClean="0"/>
              <a:t>relaxation techniques</a:t>
            </a:r>
          </a:p>
          <a:p>
            <a:pPr lvl="1" eaLnBrk="1" hangingPunct="1">
              <a:lnSpc>
                <a:spcPct val="120000"/>
              </a:lnSpc>
              <a:buFont typeface="Wingdings" pitchFamily="2" charset="2"/>
              <a:buChar char="§"/>
            </a:pPr>
            <a:r>
              <a:rPr lang="en-US" altLang="en-US" sz="3200" smtClean="0"/>
              <a:t>parental presence</a:t>
            </a:r>
          </a:p>
          <a:p>
            <a:pPr lvl="1" eaLnBrk="1" hangingPunct="1">
              <a:lnSpc>
                <a:spcPct val="120000"/>
              </a:lnSpc>
              <a:buFont typeface="Wingdings" pitchFamily="2" charset="2"/>
              <a:buChar char="§"/>
            </a:pPr>
            <a:r>
              <a:rPr lang="en-US" altLang="en-US" sz="3200" smtClean="0"/>
              <a:t>calm atmosphere and personnel</a:t>
            </a:r>
          </a:p>
        </p:txBody>
      </p:sp>
    </p:spTree>
    <p:extLst>
      <p:ext uri="{BB962C8B-B14F-4D97-AF65-F5344CB8AC3E}">
        <p14:creationId xmlns:p14="http://schemas.microsoft.com/office/powerpoint/2010/main" val="30041068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fontScale="90000"/>
          </a:bodyPr>
          <a:lstStyle/>
          <a:p>
            <a:pPr eaLnBrk="1" hangingPunct="1"/>
            <a:r>
              <a:rPr lang="en-US" altLang="en-US" b="1" smtClean="0"/>
              <a:t>Strategies for successful sedation practice in pediatrics</a:t>
            </a:r>
          </a:p>
        </p:txBody>
      </p:sp>
      <p:sp>
        <p:nvSpPr>
          <p:cNvPr id="61443" name="Rectangle 3"/>
          <p:cNvSpPr>
            <a:spLocks noGrp="1" noChangeArrowheads="1"/>
          </p:cNvSpPr>
          <p:nvPr>
            <p:ph idx="1"/>
          </p:nvPr>
        </p:nvSpPr>
        <p:spPr/>
        <p:txBody>
          <a:bodyPr>
            <a:normAutofit/>
          </a:bodyPr>
          <a:lstStyle/>
          <a:p>
            <a:pPr eaLnBrk="1" hangingPunct="1">
              <a:lnSpc>
                <a:spcPct val="130000"/>
              </a:lnSpc>
              <a:buFont typeface="Wingdings" pitchFamily="2" charset="2"/>
              <a:buChar char="§"/>
            </a:pPr>
            <a:r>
              <a:rPr lang="en-US" altLang="en-US" sz="2800" b="1" dirty="0" smtClean="0"/>
              <a:t>Titrate</a:t>
            </a:r>
            <a:r>
              <a:rPr lang="en-US" altLang="en-US" sz="2800" dirty="0" smtClean="0"/>
              <a:t> frequent, appropriate doses at appropriate intervals when using potent intravenous sedatives and analgesics. </a:t>
            </a:r>
          </a:p>
          <a:p>
            <a:pPr eaLnBrk="1" hangingPunct="1">
              <a:lnSpc>
                <a:spcPct val="130000"/>
              </a:lnSpc>
              <a:buFont typeface="Wingdings" pitchFamily="2" charset="2"/>
              <a:buChar char="§"/>
            </a:pPr>
            <a:r>
              <a:rPr lang="en-US" altLang="en-US" sz="2800" b="1" dirty="0" smtClean="0"/>
              <a:t>Be patient</a:t>
            </a:r>
            <a:r>
              <a:rPr lang="en-US" altLang="en-US" sz="2800" dirty="0" smtClean="0"/>
              <a:t> and give agents time to work! </a:t>
            </a:r>
          </a:p>
          <a:p>
            <a:pPr eaLnBrk="1" hangingPunct="1">
              <a:lnSpc>
                <a:spcPct val="130000"/>
              </a:lnSpc>
              <a:buFont typeface="Wingdings" pitchFamily="2" charset="2"/>
              <a:buChar char="§"/>
            </a:pPr>
            <a:r>
              <a:rPr lang="en-US" altLang="en-US" sz="2800" dirty="0" smtClean="0"/>
              <a:t>Reduce initial doses when combining agents of different classes. </a:t>
            </a:r>
          </a:p>
        </p:txBody>
      </p:sp>
    </p:spTree>
    <p:extLst>
      <p:ext uri="{BB962C8B-B14F-4D97-AF65-F5344CB8AC3E}">
        <p14:creationId xmlns:p14="http://schemas.microsoft.com/office/powerpoint/2010/main" val="24093490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543800" cy="2133600"/>
          </a:xfrm>
        </p:spPr>
        <p:txBody>
          <a:bodyPr/>
          <a:lstStyle/>
          <a:p>
            <a:r>
              <a:rPr lang="en-US" dirty="0" smtClean="0"/>
              <a:t>Commonly Used Medications</a:t>
            </a:r>
            <a:endParaRPr lang="en-US" dirty="0"/>
          </a:p>
        </p:txBody>
      </p:sp>
      <p:sp>
        <p:nvSpPr>
          <p:cNvPr id="3" name="Subtitle 2"/>
          <p:cNvSpPr>
            <a:spLocks noGrp="1"/>
          </p:cNvSpPr>
          <p:nvPr>
            <p:ph type="subTitle" idx="1"/>
          </p:nvPr>
        </p:nvSpPr>
        <p:spPr/>
        <p:txBody>
          <a:bodyPr/>
          <a:lstStyle/>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408063"/>
            <a:ext cx="2362200" cy="3008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483428"/>
            <a:ext cx="2319338" cy="2857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98122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Medications</a:t>
            </a:r>
          </a:p>
        </p:txBody>
      </p:sp>
      <p:sp>
        <p:nvSpPr>
          <p:cNvPr id="27651" name="Rectangle 3"/>
          <p:cNvSpPr>
            <a:spLocks noGrp="1" noChangeArrowheads="1"/>
          </p:cNvSpPr>
          <p:nvPr>
            <p:ph idx="1"/>
          </p:nvPr>
        </p:nvSpPr>
        <p:spPr/>
        <p:txBody>
          <a:bodyPr/>
          <a:lstStyle/>
          <a:p>
            <a:pPr>
              <a:lnSpc>
                <a:spcPct val="80000"/>
              </a:lnSpc>
            </a:pPr>
            <a:r>
              <a:rPr lang="en-US" altLang="en-US" sz="2600" dirty="0"/>
              <a:t>Benzodiazepines</a:t>
            </a:r>
          </a:p>
          <a:p>
            <a:pPr lvl="1">
              <a:lnSpc>
                <a:spcPct val="80000"/>
              </a:lnSpc>
            </a:pPr>
            <a:r>
              <a:rPr lang="en-US" altLang="en-US" sz="2200" dirty="0"/>
              <a:t>Versed/midazolam</a:t>
            </a:r>
          </a:p>
          <a:p>
            <a:pPr lvl="1">
              <a:lnSpc>
                <a:spcPct val="80000"/>
              </a:lnSpc>
            </a:pPr>
            <a:r>
              <a:rPr lang="en-US" altLang="en-US" sz="2200" dirty="0"/>
              <a:t>Sedative/anxiolytic/amnesic</a:t>
            </a:r>
          </a:p>
          <a:p>
            <a:pPr lvl="1">
              <a:lnSpc>
                <a:spcPct val="80000"/>
              </a:lnSpc>
            </a:pPr>
            <a:r>
              <a:rPr lang="en-US" altLang="en-US" sz="2200" dirty="0" smtClean="0"/>
              <a:t>Paradoxical </a:t>
            </a:r>
            <a:r>
              <a:rPr lang="en-US" altLang="en-US" sz="2200" dirty="0"/>
              <a:t>reactions (1-2</a:t>
            </a:r>
            <a:r>
              <a:rPr lang="en-US" altLang="en-US" sz="2200" dirty="0" smtClean="0"/>
              <a:t>% of population may experience this)</a:t>
            </a:r>
            <a:endParaRPr lang="en-US" altLang="en-US" sz="2200" dirty="0"/>
          </a:p>
          <a:p>
            <a:pPr lvl="2">
              <a:lnSpc>
                <a:spcPct val="80000"/>
              </a:lnSpc>
            </a:pPr>
            <a:r>
              <a:rPr lang="en-US" altLang="en-US" sz="2000" dirty="0"/>
              <a:t>Inconsolable crying</a:t>
            </a:r>
          </a:p>
          <a:p>
            <a:pPr lvl="2">
              <a:lnSpc>
                <a:spcPct val="80000"/>
              </a:lnSpc>
            </a:pPr>
            <a:r>
              <a:rPr lang="en-US" altLang="en-US" sz="2000" dirty="0"/>
              <a:t>Combativeness</a:t>
            </a:r>
          </a:p>
          <a:p>
            <a:pPr lvl="2">
              <a:lnSpc>
                <a:spcPct val="80000"/>
              </a:lnSpc>
            </a:pPr>
            <a:r>
              <a:rPr lang="en-US" altLang="en-US" sz="2000" dirty="0"/>
              <a:t>Disorientation </a:t>
            </a:r>
          </a:p>
          <a:p>
            <a:pPr lvl="2">
              <a:lnSpc>
                <a:spcPct val="80000"/>
              </a:lnSpc>
            </a:pPr>
            <a:r>
              <a:rPr lang="en-US" altLang="en-US" sz="2000" dirty="0"/>
              <a:t>Dysphoria</a:t>
            </a:r>
          </a:p>
          <a:p>
            <a:pPr lvl="2">
              <a:lnSpc>
                <a:spcPct val="80000"/>
              </a:lnSpc>
            </a:pPr>
            <a:r>
              <a:rPr lang="en-US" altLang="en-US" sz="2000" dirty="0"/>
              <a:t>Tachycardia</a:t>
            </a:r>
          </a:p>
          <a:p>
            <a:pPr lvl="2">
              <a:lnSpc>
                <a:spcPct val="80000"/>
              </a:lnSpc>
            </a:pPr>
            <a:r>
              <a:rPr lang="en-US" altLang="en-US" sz="2000" dirty="0"/>
              <a:t>Agitation</a:t>
            </a:r>
          </a:p>
          <a:p>
            <a:pPr lvl="2">
              <a:lnSpc>
                <a:spcPct val="80000"/>
              </a:lnSpc>
            </a:pPr>
            <a:r>
              <a:rPr lang="en-US" altLang="en-US" sz="2000" dirty="0"/>
              <a:t>restlessness</a:t>
            </a:r>
          </a:p>
        </p:txBody>
      </p:sp>
    </p:spTree>
    <p:extLst>
      <p:ext uri="{BB962C8B-B14F-4D97-AF65-F5344CB8AC3E}">
        <p14:creationId xmlns:p14="http://schemas.microsoft.com/office/powerpoint/2010/main" val="42594708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Medications</a:t>
            </a:r>
            <a:endParaRPr lang="en-US" dirty="0"/>
          </a:p>
        </p:txBody>
      </p:sp>
      <p:sp>
        <p:nvSpPr>
          <p:cNvPr id="3" name="Content Placeholder 2"/>
          <p:cNvSpPr>
            <a:spLocks noGrp="1"/>
          </p:cNvSpPr>
          <p:nvPr>
            <p:ph idx="1"/>
          </p:nvPr>
        </p:nvSpPr>
        <p:spPr>
          <a:xfrm>
            <a:off x="76200" y="1600200"/>
            <a:ext cx="8610600" cy="5105400"/>
          </a:xfrm>
        </p:spPr>
        <p:txBody>
          <a:bodyPr>
            <a:normAutofit/>
          </a:bodyPr>
          <a:lstStyle/>
          <a:p>
            <a:r>
              <a:rPr lang="en-US" sz="2800" dirty="0" smtClean="0"/>
              <a:t>The following medication information is taken directly from SNHMC’s Policy and Procedure manual.</a:t>
            </a:r>
          </a:p>
          <a:p>
            <a:r>
              <a:rPr lang="en-US" sz="2800" dirty="0" smtClean="0"/>
              <a:t>It is the responsibility of the ordering provider to individualize the dosing and timing of medications to meet the patient’s needs.</a:t>
            </a:r>
          </a:p>
          <a:p>
            <a:r>
              <a:rPr lang="en-US" sz="2800" dirty="0" smtClean="0"/>
              <a:t>It </a:t>
            </a:r>
            <a:r>
              <a:rPr lang="en-US" sz="2800" dirty="0"/>
              <a:t>is the responsibility of the </a:t>
            </a:r>
            <a:r>
              <a:rPr lang="en-US" sz="2800" dirty="0" smtClean="0"/>
              <a:t>provider ordering the </a:t>
            </a:r>
            <a:r>
              <a:rPr lang="en-US" sz="2800" dirty="0"/>
              <a:t>medications to be familiar with their actions, indications, method of administration, contraindications, precautions, adverse reactions and management of the drugs’ complications.</a:t>
            </a:r>
          </a:p>
          <a:p>
            <a:endParaRPr lang="en-US" dirty="0" smtClean="0"/>
          </a:p>
        </p:txBody>
      </p:sp>
    </p:spTree>
    <p:extLst>
      <p:ext uri="{BB962C8B-B14F-4D97-AF65-F5344CB8AC3E}">
        <p14:creationId xmlns:p14="http://schemas.microsoft.com/office/powerpoint/2010/main" val="19935347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38916077"/>
              </p:ext>
            </p:extLst>
          </p:nvPr>
        </p:nvGraphicFramePr>
        <p:xfrm>
          <a:off x="152400" y="990600"/>
          <a:ext cx="8077200" cy="4912360"/>
        </p:xfrm>
        <a:graphic>
          <a:graphicData uri="http://schemas.openxmlformats.org/drawingml/2006/table">
            <a:tbl>
              <a:tblPr>
                <a:tableStyleId>{5C22544A-7EE6-4342-B048-85BDC9FD1C3A}</a:tableStyleId>
              </a:tblPr>
              <a:tblGrid>
                <a:gridCol w="1378069"/>
                <a:gridCol w="1224950"/>
                <a:gridCol w="2041583"/>
                <a:gridCol w="3432598"/>
              </a:tblGrid>
              <a:tr h="187826">
                <a:tc>
                  <a:txBody>
                    <a:bodyPr/>
                    <a:lstStyle/>
                    <a:p>
                      <a:pPr marL="0" marR="0" algn="ctr">
                        <a:spcBef>
                          <a:spcPts val="0"/>
                        </a:spcBef>
                        <a:spcAft>
                          <a:spcPts val="0"/>
                        </a:spcAft>
                        <a:tabLst>
                          <a:tab pos="2971800" algn="ctr"/>
                          <a:tab pos="5943600" algn="r"/>
                        </a:tabLst>
                      </a:pPr>
                      <a:r>
                        <a:rPr lang="en-US" sz="1100" dirty="0">
                          <a:effectLst/>
                        </a:rPr>
                        <a:t>Medication</a:t>
                      </a:r>
                      <a:endParaRPr lang="en-US" sz="1000" dirty="0">
                        <a:effectLst/>
                        <a:latin typeface="Calibri"/>
                        <a:ea typeface="Calibri"/>
                        <a:cs typeface="Times New Roman"/>
                      </a:endParaRPr>
                    </a:p>
                  </a:txBody>
                  <a:tcPr marL="61247" marR="61247" marT="0" marB="0" anchor="ctr"/>
                </a:tc>
                <a:tc>
                  <a:txBody>
                    <a:bodyPr/>
                    <a:lstStyle/>
                    <a:p>
                      <a:pPr marL="0" marR="0">
                        <a:lnSpc>
                          <a:spcPct val="115000"/>
                        </a:lnSpc>
                        <a:spcBef>
                          <a:spcPts val="0"/>
                        </a:spcBef>
                        <a:spcAft>
                          <a:spcPts val="0"/>
                        </a:spcAft>
                      </a:pPr>
                      <a:r>
                        <a:rPr lang="en-US" sz="1100">
                          <a:effectLst/>
                        </a:rPr>
                        <a:t>Initial  Dose</a:t>
                      </a:r>
                      <a:endParaRPr lang="en-US" sz="1000">
                        <a:effectLst/>
                        <a:latin typeface="Calibri"/>
                        <a:ea typeface="Calibri"/>
                        <a:cs typeface="Times New Roman"/>
                      </a:endParaRPr>
                    </a:p>
                  </a:txBody>
                  <a:tcPr marL="61247" marR="61247" marT="0" marB="0" anchor="ctr"/>
                </a:tc>
                <a:tc>
                  <a:txBody>
                    <a:bodyPr/>
                    <a:lstStyle/>
                    <a:p>
                      <a:pPr marL="0" marR="0">
                        <a:lnSpc>
                          <a:spcPct val="115000"/>
                        </a:lnSpc>
                        <a:spcBef>
                          <a:spcPts val="0"/>
                        </a:spcBef>
                        <a:spcAft>
                          <a:spcPts val="0"/>
                        </a:spcAft>
                      </a:pPr>
                      <a:r>
                        <a:rPr lang="en-US" sz="1100">
                          <a:effectLst/>
                        </a:rPr>
                        <a:t>Repeat Dose</a:t>
                      </a:r>
                      <a:endParaRPr lang="en-US" sz="1000">
                        <a:effectLst/>
                        <a:latin typeface="Calibri"/>
                        <a:ea typeface="Calibri"/>
                        <a:cs typeface="Times New Roman"/>
                      </a:endParaRPr>
                    </a:p>
                  </a:txBody>
                  <a:tcPr marL="61247" marR="61247" marT="0" marB="0" anchor="ctr"/>
                </a:tc>
                <a:tc>
                  <a:txBody>
                    <a:bodyPr/>
                    <a:lstStyle/>
                    <a:p>
                      <a:pPr marL="0" marR="0" algn="ctr">
                        <a:lnSpc>
                          <a:spcPct val="115000"/>
                        </a:lnSpc>
                        <a:spcBef>
                          <a:spcPts val="0"/>
                        </a:spcBef>
                        <a:spcAft>
                          <a:spcPts val="0"/>
                        </a:spcAft>
                      </a:pPr>
                      <a:r>
                        <a:rPr lang="en-US" sz="1100">
                          <a:effectLst/>
                        </a:rPr>
                        <a:t>Techniques of Administration</a:t>
                      </a:r>
                      <a:endParaRPr lang="en-US" sz="1000">
                        <a:effectLst/>
                        <a:latin typeface="Calibri"/>
                        <a:ea typeface="Calibri"/>
                        <a:cs typeface="Times New Roman"/>
                      </a:endParaRPr>
                    </a:p>
                  </a:txBody>
                  <a:tcPr marL="61247" marR="61247" marT="0" marB="0" anchor="ctr"/>
                </a:tc>
              </a:tr>
              <a:tr h="3399009">
                <a:tc>
                  <a:txBody>
                    <a:bodyPr/>
                    <a:lstStyle/>
                    <a:p>
                      <a:pPr marL="0" marR="0">
                        <a:spcBef>
                          <a:spcPts val="0"/>
                        </a:spcBef>
                        <a:spcAft>
                          <a:spcPts val="0"/>
                        </a:spcAft>
                        <a:tabLst>
                          <a:tab pos="2971800" algn="ctr"/>
                          <a:tab pos="5943600" algn="r"/>
                        </a:tabLst>
                      </a:pPr>
                      <a:r>
                        <a:rPr lang="en-US" sz="1100" u="sng" dirty="0">
                          <a:effectLst/>
                        </a:rPr>
                        <a:t>Midazolam IV</a:t>
                      </a:r>
                      <a:endParaRPr lang="en-US" sz="1000" dirty="0">
                        <a:effectLst/>
                      </a:endParaRPr>
                    </a:p>
                    <a:p>
                      <a:pPr marL="0" marR="0">
                        <a:lnSpc>
                          <a:spcPct val="115000"/>
                        </a:lnSpc>
                        <a:spcBef>
                          <a:spcPts val="0"/>
                        </a:spcBef>
                        <a:spcAft>
                          <a:spcPts val="1000"/>
                        </a:spcAft>
                      </a:pPr>
                      <a:r>
                        <a:rPr lang="en-US" sz="1100" dirty="0">
                          <a:effectLst/>
                        </a:rPr>
                        <a:t>(Versed)</a:t>
                      </a:r>
                      <a:endParaRPr lang="en-US" sz="1000" dirty="0">
                        <a:effectLst/>
                      </a:endParaRPr>
                    </a:p>
                    <a:p>
                      <a:pPr marL="0" marR="0">
                        <a:lnSpc>
                          <a:spcPct val="115000"/>
                        </a:lnSpc>
                        <a:spcBef>
                          <a:spcPts val="0"/>
                        </a:spcBef>
                        <a:spcAft>
                          <a:spcPts val="1000"/>
                        </a:spcAft>
                      </a:pPr>
                      <a:r>
                        <a:rPr lang="en-US" sz="1100" dirty="0">
                          <a:effectLst/>
                        </a:rPr>
                        <a:t> </a:t>
                      </a:r>
                      <a:endParaRPr lang="en-US" sz="1000" dirty="0">
                        <a:effectLst/>
                      </a:endParaRPr>
                    </a:p>
                    <a:p>
                      <a:pPr marL="0" marR="0">
                        <a:lnSpc>
                          <a:spcPct val="115000"/>
                        </a:lnSpc>
                        <a:spcBef>
                          <a:spcPts val="0"/>
                        </a:spcBef>
                        <a:spcAft>
                          <a:spcPts val="1000"/>
                        </a:spcAft>
                      </a:pPr>
                      <a:r>
                        <a:rPr lang="en-US" sz="1100" dirty="0">
                          <a:effectLst/>
                        </a:rPr>
                        <a:t>Class</a:t>
                      </a:r>
                      <a:endParaRPr lang="en-US" sz="1000" dirty="0">
                        <a:effectLst/>
                      </a:endParaRPr>
                    </a:p>
                    <a:p>
                      <a:pPr marL="0" marR="0">
                        <a:lnSpc>
                          <a:spcPct val="115000"/>
                        </a:lnSpc>
                        <a:spcBef>
                          <a:spcPts val="0"/>
                        </a:spcBef>
                        <a:spcAft>
                          <a:spcPts val="1000"/>
                        </a:spcAft>
                      </a:pPr>
                      <a:r>
                        <a:rPr lang="en-US" sz="1100" dirty="0">
                          <a:effectLst/>
                        </a:rPr>
                        <a:t>Benzodiazepine</a:t>
                      </a:r>
                      <a:endParaRPr lang="en-US" sz="1000" dirty="0">
                        <a:effectLst/>
                      </a:endParaRPr>
                    </a:p>
                    <a:p>
                      <a:pPr marL="0" marR="0">
                        <a:lnSpc>
                          <a:spcPct val="115000"/>
                        </a:lnSpc>
                        <a:spcBef>
                          <a:spcPts val="0"/>
                        </a:spcBef>
                        <a:spcAft>
                          <a:spcPts val="1000"/>
                        </a:spcAft>
                      </a:pPr>
                      <a:r>
                        <a:rPr lang="en-US" sz="1100" dirty="0">
                          <a:effectLst/>
                        </a:rPr>
                        <a:t>Anesthetic Adjunct</a:t>
                      </a:r>
                      <a:endParaRPr lang="en-US" sz="1000" dirty="0">
                        <a:effectLst/>
                        <a:latin typeface="Calibri"/>
                        <a:ea typeface="Calibri"/>
                        <a:cs typeface="Times New Roman"/>
                      </a:endParaRPr>
                    </a:p>
                  </a:txBody>
                  <a:tcPr marL="61247" marR="61247" marT="0" marB="0"/>
                </a:tc>
                <a:tc>
                  <a:txBody>
                    <a:bodyPr/>
                    <a:lstStyle/>
                    <a:p>
                      <a:pPr marL="0" marR="0">
                        <a:lnSpc>
                          <a:spcPct val="115000"/>
                        </a:lnSpc>
                        <a:spcBef>
                          <a:spcPts val="0"/>
                        </a:spcBef>
                        <a:spcAft>
                          <a:spcPts val="1000"/>
                        </a:spcAft>
                      </a:pPr>
                      <a:r>
                        <a:rPr lang="en-US" sz="1100" dirty="0">
                          <a:effectLst/>
                        </a:rPr>
                        <a:t>6 months-5years </a:t>
                      </a:r>
                      <a:endParaRPr lang="en-US" sz="1000" dirty="0">
                        <a:effectLst/>
                      </a:endParaRPr>
                    </a:p>
                    <a:p>
                      <a:pPr marL="0" marR="0">
                        <a:lnSpc>
                          <a:spcPct val="115000"/>
                        </a:lnSpc>
                        <a:spcBef>
                          <a:spcPts val="0"/>
                        </a:spcBef>
                        <a:spcAft>
                          <a:spcPts val="1000"/>
                        </a:spcAft>
                      </a:pPr>
                      <a:r>
                        <a:rPr lang="en-US" sz="1100" dirty="0">
                          <a:effectLst/>
                        </a:rPr>
                        <a:t>0.05 - 0.1 mg/kg </a:t>
                      </a:r>
                      <a:endParaRPr lang="en-US" sz="1000" dirty="0">
                        <a:effectLst/>
                      </a:endParaRPr>
                    </a:p>
                    <a:p>
                      <a:pPr marL="0" marR="0">
                        <a:lnSpc>
                          <a:spcPct val="115000"/>
                        </a:lnSpc>
                        <a:spcBef>
                          <a:spcPts val="0"/>
                        </a:spcBef>
                        <a:spcAft>
                          <a:spcPts val="1000"/>
                        </a:spcAft>
                      </a:pPr>
                      <a:r>
                        <a:rPr lang="en-US" sz="1100" dirty="0">
                          <a:effectLst/>
                        </a:rPr>
                        <a:t> </a:t>
                      </a:r>
                      <a:endParaRPr lang="en-US" sz="1000" dirty="0">
                        <a:effectLst/>
                      </a:endParaRPr>
                    </a:p>
                    <a:p>
                      <a:pPr marL="0" marR="0">
                        <a:lnSpc>
                          <a:spcPct val="115000"/>
                        </a:lnSpc>
                        <a:spcBef>
                          <a:spcPts val="0"/>
                        </a:spcBef>
                        <a:spcAft>
                          <a:spcPts val="1000"/>
                        </a:spcAft>
                      </a:pPr>
                      <a:r>
                        <a:rPr lang="en-US" sz="1100" dirty="0">
                          <a:effectLst/>
                        </a:rPr>
                        <a:t>6 years- 11years</a:t>
                      </a:r>
                      <a:endParaRPr lang="en-US" sz="1000" dirty="0">
                        <a:effectLst/>
                      </a:endParaRPr>
                    </a:p>
                    <a:p>
                      <a:pPr marL="0" marR="0">
                        <a:lnSpc>
                          <a:spcPct val="115000"/>
                        </a:lnSpc>
                        <a:spcBef>
                          <a:spcPts val="0"/>
                        </a:spcBef>
                        <a:spcAft>
                          <a:spcPts val="1000"/>
                        </a:spcAft>
                      </a:pPr>
                      <a:r>
                        <a:rPr lang="en-US" sz="1100" dirty="0">
                          <a:effectLst/>
                        </a:rPr>
                        <a:t>0.025 - 0.05 mg/kg</a:t>
                      </a:r>
                      <a:endParaRPr lang="en-US" sz="1000" dirty="0">
                        <a:effectLst/>
                      </a:endParaRPr>
                    </a:p>
                    <a:p>
                      <a:pPr marL="0" marR="0">
                        <a:lnSpc>
                          <a:spcPct val="115000"/>
                        </a:lnSpc>
                        <a:spcBef>
                          <a:spcPts val="0"/>
                        </a:spcBef>
                        <a:spcAft>
                          <a:spcPts val="1000"/>
                        </a:spcAft>
                        <a:tabLst>
                          <a:tab pos="1925955" algn="l"/>
                        </a:tabLst>
                      </a:pPr>
                      <a:r>
                        <a:rPr lang="en-US" sz="1100" dirty="0">
                          <a:effectLst/>
                        </a:rPr>
                        <a:t> </a:t>
                      </a:r>
                      <a:endParaRPr lang="en-US" sz="1000" dirty="0">
                        <a:effectLst/>
                      </a:endParaRPr>
                    </a:p>
                    <a:p>
                      <a:pPr marL="0" marR="0">
                        <a:lnSpc>
                          <a:spcPct val="115000"/>
                        </a:lnSpc>
                        <a:spcBef>
                          <a:spcPts val="0"/>
                        </a:spcBef>
                        <a:spcAft>
                          <a:spcPts val="1000"/>
                        </a:spcAft>
                        <a:tabLst>
                          <a:tab pos="1925955" algn="l"/>
                        </a:tabLst>
                      </a:pPr>
                      <a:r>
                        <a:rPr lang="en-US" sz="1100" dirty="0">
                          <a:effectLst/>
                        </a:rPr>
                        <a:t>12years-18years </a:t>
                      </a:r>
                      <a:endParaRPr lang="en-US" sz="1000" dirty="0">
                        <a:effectLst/>
                      </a:endParaRPr>
                    </a:p>
                    <a:p>
                      <a:pPr marL="0" marR="0">
                        <a:lnSpc>
                          <a:spcPct val="115000"/>
                        </a:lnSpc>
                        <a:spcBef>
                          <a:spcPts val="0"/>
                        </a:spcBef>
                        <a:spcAft>
                          <a:spcPts val="1000"/>
                        </a:spcAft>
                        <a:tabLst>
                          <a:tab pos="1188720" algn="l"/>
                          <a:tab pos="1925955" algn="l"/>
                        </a:tabLst>
                      </a:pPr>
                      <a:r>
                        <a:rPr lang="en-US" sz="1100" dirty="0">
                          <a:effectLst/>
                        </a:rPr>
                        <a:t>0.5 – 2mg each dose </a:t>
                      </a:r>
                      <a:endParaRPr lang="en-US" sz="1000" dirty="0">
                        <a:effectLst/>
                      </a:endParaRPr>
                    </a:p>
                    <a:p>
                      <a:pPr marL="0" marR="0">
                        <a:lnSpc>
                          <a:spcPct val="115000"/>
                        </a:lnSpc>
                        <a:spcBef>
                          <a:spcPts val="0"/>
                        </a:spcBef>
                        <a:spcAft>
                          <a:spcPts val="1000"/>
                        </a:spcAft>
                      </a:pPr>
                      <a:r>
                        <a:rPr lang="en-US" sz="1100" dirty="0">
                          <a:effectLst/>
                        </a:rPr>
                        <a:t> </a:t>
                      </a:r>
                      <a:endParaRPr lang="en-US" sz="1000" dirty="0">
                        <a:effectLst/>
                        <a:latin typeface="Calibri"/>
                        <a:ea typeface="Calibri"/>
                        <a:cs typeface="Times New Roman"/>
                      </a:endParaRPr>
                    </a:p>
                  </a:txBody>
                  <a:tcPr marL="61247" marR="61247" marT="0" marB="0"/>
                </a:tc>
                <a:tc>
                  <a:txBody>
                    <a:bodyPr/>
                    <a:lstStyle/>
                    <a:p>
                      <a:pPr marL="0" marR="0">
                        <a:lnSpc>
                          <a:spcPct val="115000"/>
                        </a:lnSpc>
                        <a:spcBef>
                          <a:spcPts val="0"/>
                        </a:spcBef>
                        <a:spcAft>
                          <a:spcPts val="1000"/>
                        </a:spcAft>
                      </a:pPr>
                      <a:r>
                        <a:rPr lang="en-US" sz="1100" dirty="0">
                          <a:effectLst/>
                        </a:rPr>
                        <a:t>May repeat specific dose every 5 minutes per pediatric procedural sedation order set if Riker’s Scale score=5 to MAX of 6mg  </a:t>
                      </a:r>
                      <a:endParaRPr lang="en-US" sz="1000" dirty="0">
                        <a:effectLst/>
                      </a:endParaRPr>
                    </a:p>
                    <a:p>
                      <a:pPr marL="0" marR="0">
                        <a:lnSpc>
                          <a:spcPct val="115000"/>
                        </a:lnSpc>
                        <a:spcBef>
                          <a:spcPts val="0"/>
                        </a:spcBef>
                        <a:spcAft>
                          <a:spcPts val="1000"/>
                        </a:spcAft>
                      </a:pPr>
                      <a:r>
                        <a:rPr lang="en-US" sz="1100" dirty="0">
                          <a:effectLst/>
                        </a:rPr>
                        <a:t> </a:t>
                      </a:r>
                      <a:endParaRPr lang="en-US" sz="1000" dirty="0">
                        <a:effectLst/>
                      </a:endParaRPr>
                    </a:p>
                    <a:p>
                      <a:pPr marL="0" marR="0">
                        <a:lnSpc>
                          <a:spcPct val="115000"/>
                        </a:lnSpc>
                        <a:spcBef>
                          <a:spcPts val="0"/>
                        </a:spcBef>
                        <a:spcAft>
                          <a:spcPts val="1000"/>
                        </a:spcAft>
                      </a:pPr>
                      <a:r>
                        <a:rPr lang="en-US" sz="1100" dirty="0">
                          <a:effectLst/>
                        </a:rPr>
                        <a:t>May repeat specific dose every 5 minutes per pediatric procedural sedation order set if Riker’s Scale score=5 to MAX of 10mg  </a:t>
                      </a:r>
                      <a:endParaRPr lang="en-US" sz="1000" dirty="0">
                        <a:effectLst/>
                      </a:endParaRPr>
                    </a:p>
                    <a:p>
                      <a:pPr marL="0" marR="0">
                        <a:lnSpc>
                          <a:spcPct val="115000"/>
                        </a:lnSpc>
                        <a:spcBef>
                          <a:spcPts val="0"/>
                        </a:spcBef>
                        <a:spcAft>
                          <a:spcPts val="1000"/>
                        </a:spcAft>
                      </a:pPr>
                      <a:r>
                        <a:rPr lang="en-US" sz="1100" dirty="0">
                          <a:effectLst/>
                        </a:rPr>
                        <a:t> </a:t>
                      </a:r>
                      <a:endParaRPr lang="en-US" sz="1000" dirty="0">
                        <a:effectLst/>
                      </a:endParaRPr>
                    </a:p>
                    <a:p>
                      <a:pPr marL="0" marR="0">
                        <a:lnSpc>
                          <a:spcPct val="115000"/>
                        </a:lnSpc>
                        <a:spcBef>
                          <a:spcPts val="0"/>
                        </a:spcBef>
                        <a:spcAft>
                          <a:spcPts val="1000"/>
                        </a:spcAft>
                      </a:pPr>
                      <a:r>
                        <a:rPr lang="en-US" sz="1100" dirty="0">
                          <a:effectLst/>
                        </a:rPr>
                        <a:t>May repeat specific dose every 5 minutes per pediatric procedural sedation order set if Riker’s Scale score=5 to MAX of 10mg  </a:t>
                      </a:r>
                      <a:endParaRPr lang="en-US" sz="1000" dirty="0">
                        <a:effectLst/>
                        <a:latin typeface="Calibri"/>
                        <a:ea typeface="Calibri"/>
                        <a:cs typeface="Times New Roman"/>
                      </a:endParaRPr>
                    </a:p>
                  </a:txBody>
                  <a:tcPr marL="61247" marR="61247" marT="0" marB="0"/>
                </a:tc>
                <a:tc>
                  <a:txBody>
                    <a:bodyPr/>
                    <a:lstStyle/>
                    <a:p>
                      <a:pPr marL="0" marR="0">
                        <a:lnSpc>
                          <a:spcPct val="115000"/>
                        </a:lnSpc>
                        <a:spcBef>
                          <a:spcPts val="0"/>
                        </a:spcBef>
                        <a:spcAft>
                          <a:spcPts val="1000"/>
                        </a:spcAft>
                        <a:tabLst>
                          <a:tab pos="388620" algn="l"/>
                        </a:tabLst>
                      </a:pPr>
                      <a:r>
                        <a:rPr lang="en-US" sz="1100" dirty="0">
                          <a:effectLst/>
                        </a:rPr>
                        <a:t>Give:  each dose slowly over 2 minutes  (Onset 3-5 minutes).  Subsequent doses in age appropriate increments.   </a:t>
                      </a:r>
                      <a:endParaRPr lang="en-US" sz="1000" dirty="0">
                        <a:effectLst/>
                      </a:endParaRPr>
                    </a:p>
                    <a:p>
                      <a:pPr marL="0" marR="0">
                        <a:lnSpc>
                          <a:spcPct val="115000"/>
                        </a:lnSpc>
                        <a:spcBef>
                          <a:spcPts val="0"/>
                        </a:spcBef>
                        <a:spcAft>
                          <a:spcPts val="1000"/>
                        </a:spcAft>
                      </a:pPr>
                      <a:r>
                        <a:rPr lang="en-US" sz="1100" dirty="0">
                          <a:effectLst/>
                        </a:rPr>
                        <a:t> </a:t>
                      </a:r>
                      <a:endParaRPr lang="en-US" sz="1000" dirty="0">
                        <a:effectLst/>
                      </a:endParaRPr>
                    </a:p>
                    <a:p>
                      <a:pPr marL="445770" marR="0" indent="-445770">
                        <a:lnSpc>
                          <a:spcPct val="115000"/>
                        </a:lnSpc>
                        <a:spcBef>
                          <a:spcPts val="0"/>
                        </a:spcBef>
                        <a:spcAft>
                          <a:spcPts val="1000"/>
                        </a:spcAft>
                      </a:pPr>
                      <a:r>
                        <a:rPr lang="en-US" sz="1100" dirty="0">
                          <a:effectLst/>
                        </a:rPr>
                        <a:t>Wait:  an additional 5 or more minutes after </a:t>
                      </a:r>
                      <a:r>
                        <a:rPr lang="en-US" sz="1100" u="sng" dirty="0">
                          <a:effectLst/>
                        </a:rPr>
                        <a:t>each</a:t>
                      </a:r>
                      <a:r>
                        <a:rPr lang="en-US" sz="1100" dirty="0">
                          <a:effectLst/>
                        </a:rPr>
                        <a:t> increment to fully evaluate the sedative effect </a:t>
                      </a:r>
                      <a:endParaRPr lang="en-US" sz="1000" dirty="0">
                        <a:effectLst/>
                      </a:endParaRPr>
                    </a:p>
                    <a:p>
                      <a:pPr marL="0" marR="0">
                        <a:lnSpc>
                          <a:spcPct val="115000"/>
                        </a:lnSpc>
                        <a:spcBef>
                          <a:spcPts val="0"/>
                        </a:spcBef>
                        <a:spcAft>
                          <a:spcPts val="1000"/>
                        </a:spcAft>
                      </a:pPr>
                      <a:r>
                        <a:rPr lang="en-US" sz="1100" dirty="0">
                          <a:effectLst/>
                        </a:rPr>
                        <a:t> </a:t>
                      </a:r>
                      <a:endParaRPr lang="en-US" sz="1000" dirty="0">
                        <a:effectLst/>
                      </a:endParaRPr>
                    </a:p>
                    <a:p>
                      <a:pPr marL="0" marR="0">
                        <a:lnSpc>
                          <a:spcPct val="115000"/>
                        </a:lnSpc>
                        <a:spcBef>
                          <a:spcPts val="0"/>
                        </a:spcBef>
                        <a:spcAft>
                          <a:spcPts val="1000"/>
                        </a:spcAft>
                      </a:pPr>
                      <a:r>
                        <a:rPr lang="en-US" sz="1100" dirty="0">
                          <a:effectLst/>
                        </a:rPr>
                        <a:t>Repeat:  Titrate with age appropriate doses to the appropriate level of sedation</a:t>
                      </a:r>
                      <a:endParaRPr lang="en-US" sz="1000" dirty="0">
                        <a:effectLst/>
                      </a:endParaRPr>
                    </a:p>
                    <a:p>
                      <a:pPr marL="0" marR="0">
                        <a:spcBef>
                          <a:spcPts val="0"/>
                        </a:spcBef>
                        <a:spcAft>
                          <a:spcPts val="0"/>
                        </a:spcAft>
                        <a:tabLst>
                          <a:tab pos="2971800" algn="ctr"/>
                          <a:tab pos="5943600" algn="r"/>
                        </a:tabLst>
                      </a:pPr>
                      <a:r>
                        <a:rPr lang="en-US" sz="1100" dirty="0">
                          <a:effectLst/>
                        </a:rPr>
                        <a:t> </a:t>
                      </a:r>
                      <a:endParaRPr lang="en-US" sz="1000" dirty="0">
                        <a:effectLst/>
                      </a:endParaRPr>
                    </a:p>
                    <a:p>
                      <a:pPr marL="0" marR="0">
                        <a:lnSpc>
                          <a:spcPct val="115000"/>
                        </a:lnSpc>
                        <a:spcBef>
                          <a:spcPts val="0"/>
                        </a:spcBef>
                        <a:spcAft>
                          <a:spcPts val="1000"/>
                        </a:spcAft>
                      </a:pPr>
                      <a:r>
                        <a:rPr lang="en-US" sz="1100" dirty="0">
                          <a:effectLst/>
                        </a:rPr>
                        <a:t>Total doses:  see maximum doses by age             </a:t>
                      </a:r>
                      <a:endParaRPr lang="en-US" sz="1000" dirty="0">
                        <a:effectLst/>
                      </a:endParaRPr>
                    </a:p>
                    <a:p>
                      <a:pPr marL="0" marR="0">
                        <a:lnSpc>
                          <a:spcPct val="115000"/>
                        </a:lnSpc>
                        <a:spcBef>
                          <a:spcPts val="0"/>
                        </a:spcBef>
                        <a:spcAft>
                          <a:spcPts val="1000"/>
                        </a:spcAft>
                      </a:pPr>
                      <a:r>
                        <a:rPr lang="en-US" sz="1100" dirty="0">
                          <a:effectLst/>
                        </a:rPr>
                        <a:t>Duration:  1-5 hours in healthy patient</a:t>
                      </a:r>
                      <a:endParaRPr lang="en-US" sz="1000" dirty="0">
                        <a:effectLst/>
                      </a:endParaRPr>
                    </a:p>
                    <a:p>
                      <a:pPr marL="0" marR="0">
                        <a:lnSpc>
                          <a:spcPct val="115000"/>
                        </a:lnSpc>
                        <a:spcBef>
                          <a:spcPts val="0"/>
                        </a:spcBef>
                        <a:spcAft>
                          <a:spcPts val="0"/>
                        </a:spcAft>
                      </a:pPr>
                      <a:r>
                        <a:rPr lang="en-US" sz="1100" dirty="0">
                          <a:effectLst/>
                        </a:rPr>
                        <a:t>  Warnings:  When given in conjunction with opioids or other   sedatives, the potential for respiratory depression, </a:t>
                      </a:r>
                      <a:endParaRPr lang="en-US" sz="1000" dirty="0">
                        <a:effectLst/>
                      </a:endParaRPr>
                    </a:p>
                    <a:p>
                      <a:pPr marL="0" marR="0">
                        <a:lnSpc>
                          <a:spcPct val="115000"/>
                        </a:lnSpc>
                        <a:spcBef>
                          <a:spcPts val="0"/>
                        </a:spcBef>
                        <a:spcAft>
                          <a:spcPts val="0"/>
                        </a:spcAft>
                      </a:pPr>
                      <a:r>
                        <a:rPr lang="en-US" sz="1100" dirty="0">
                          <a:effectLst/>
                        </a:rPr>
                        <a:t>airway obstruction, or hypoventilation is increased</a:t>
                      </a:r>
                      <a:endParaRPr lang="en-US" sz="1000" dirty="0">
                        <a:effectLst/>
                        <a:latin typeface="Calibri"/>
                        <a:ea typeface="Calibri"/>
                        <a:cs typeface="Times New Roman"/>
                      </a:endParaRPr>
                    </a:p>
                  </a:txBody>
                  <a:tcPr marL="61247" marR="61247" marT="0" marB="0"/>
                </a:tc>
              </a:tr>
              <a:tr h="939128">
                <a:tc>
                  <a:txBody>
                    <a:bodyPr/>
                    <a:lstStyle/>
                    <a:p>
                      <a:pPr marL="0" marR="0">
                        <a:spcBef>
                          <a:spcPts val="0"/>
                        </a:spcBef>
                        <a:spcAft>
                          <a:spcPts val="0"/>
                        </a:spcAft>
                        <a:tabLst>
                          <a:tab pos="2971800" algn="ctr"/>
                          <a:tab pos="5943600" algn="r"/>
                        </a:tabLst>
                      </a:pPr>
                      <a:r>
                        <a:rPr lang="en-US" sz="1100" u="sng">
                          <a:effectLst/>
                        </a:rPr>
                        <a:t>Midazolam PO</a:t>
                      </a:r>
                      <a:endParaRPr lang="en-US" sz="1000">
                        <a:effectLst/>
                      </a:endParaRPr>
                    </a:p>
                    <a:p>
                      <a:pPr marL="0" marR="0">
                        <a:lnSpc>
                          <a:spcPct val="115000"/>
                        </a:lnSpc>
                        <a:spcBef>
                          <a:spcPts val="0"/>
                        </a:spcBef>
                        <a:spcAft>
                          <a:spcPts val="1000"/>
                        </a:spcAft>
                      </a:pPr>
                      <a:r>
                        <a:rPr lang="en-US" sz="1100">
                          <a:effectLst/>
                        </a:rPr>
                        <a:t>(Versed)</a:t>
                      </a:r>
                      <a:endParaRPr lang="en-US" sz="1000">
                        <a:effectLst/>
                        <a:latin typeface="Calibri"/>
                        <a:ea typeface="Calibri"/>
                        <a:cs typeface="Times New Roman"/>
                      </a:endParaRPr>
                    </a:p>
                  </a:txBody>
                  <a:tcPr marL="61247" marR="61247" marT="0" marB="0"/>
                </a:tc>
                <a:tc>
                  <a:txBody>
                    <a:bodyPr/>
                    <a:lstStyle/>
                    <a:p>
                      <a:pPr marL="0" marR="0">
                        <a:lnSpc>
                          <a:spcPct val="115000"/>
                        </a:lnSpc>
                        <a:spcBef>
                          <a:spcPts val="0"/>
                        </a:spcBef>
                        <a:spcAft>
                          <a:spcPts val="0"/>
                        </a:spcAft>
                      </a:pPr>
                      <a:r>
                        <a:rPr lang="en-US" sz="1100">
                          <a:effectLst/>
                        </a:rPr>
                        <a:t>6months-5years</a:t>
                      </a:r>
                      <a:endParaRPr lang="en-US" sz="1000">
                        <a:effectLst/>
                      </a:endParaRPr>
                    </a:p>
                    <a:p>
                      <a:pPr marL="0" marR="0">
                        <a:lnSpc>
                          <a:spcPct val="115000"/>
                        </a:lnSpc>
                        <a:spcBef>
                          <a:spcPts val="0"/>
                        </a:spcBef>
                        <a:spcAft>
                          <a:spcPts val="0"/>
                        </a:spcAft>
                      </a:pPr>
                      <a:r>
                        <a:rPr lang="en-US" sz="1100">
                          <a:effectLst/>
                        </a:rPr>
                        <a:t>0.5- 1mg / kg</a:t>
                      </a:r>
                      <a:endParaRPr lang="en-US" sz="1000">
                        <a:effectLst/>
                      </a:endParaRPr>
                    </a:p>
                    <a:p>
                      <a:pPr marL="0" marR="0">
                        <a:lnSpc>
                          <a:spcPct val="115000"/>
                        </a:lnSpc>
                        <a:spcBef>
                          <a:spcPts val="0"/>
                        </a:spcBef>
                        <a:spcAft>
                          <a:spcPts val="0"/>
                        </a:spcAft>
                      </a:pPr>
                      <a:r>
                        <a:rPr lang="en-US" sz="1100">
                          <a:effectLst/>
                        </a:rPr>
                        <a:t> </a:t>
                      </a:r>
                      <a:endParaRPr lang="en-US" sz="1000">
                        <a:effectLst/>
                      </a:endParaRPr>
                    </a:p>
                    <a:p>
                      <a:pPr marL="0" marR="0">
                        <a:lnSpc>
                          <a:spcPct val="115000"/>
                        </a:lnSpc>
                        <a:spcBef>
                          <a:spcPts val="0"/>
                        </a:spcBef>
                        <a:spcAft>
                          <a:spcPts val="0"/>
                        </a:spcAft>
                      </a:pPr>
                      <a:r>
                        <a:rPr lang="en-US" sz="1100">
                          <a:effectLst/>
                        </a:rPr>
                        <a:t>6years- 15years</a:t>
                      </a:r>
                      <a:endParaRPr lang="en-US" sz="1000">
                        <a:effectLst/>
                      </a:endParaRPr>
                    </a:p>
                    <a:p>
                      <a:pPr marL="0" marR="0">
                        <a:lnSpc>
                          <a:spcPct val="115000"/>
                        </a:lnSpc>
                        <a:spcBef>
                          <a:spcPts val="0"/>
                        </a:spcBef>
                        <a:spcAft>
                          <a:spcPts val="0"/>
                        </a:spcAft>
                      </a:pPr>
                      <a:r>
                        <a:rPr lang="en-US" sz="1100">
                          <a:effectLst/>
                        </a:rPr>
                        <a:t>0.25-0.5 mg /kg</a:t>
                      </a:r>
                      <a:endParaRPr lang="en-US" sz="1000">
                        <a:effectLst/>
                        <a:latin typeface="Calibri"/>
                        <a:ea typeface="Calibri"/>
                        <a:cs typeface="Times New Roman"/>
                      </a:endParaRPr>
                    </a:p>
                  </a:txBody>
                  <a:tcPr marL="61247" marR="61247" marT="0" marB="0"/>
                </a:tc>
                <a:tc>
                  <a:txBody>
                    <a:bodyPr/>
                    <a:lstStyle/>
                    <a:p>
                      <a:pPr marL="0" marR="0">
                        <a:lnSpc>
                          <a:spcPct val="115000"/>
                        </a:lnSpc>
                        <a:spcBef>
                          <a:spcPts val="0"/>
                        </a:spcBef>
                        <a:spcAft>
                          <a:spcPts val="1000"/>
                        </a:spcAft>
                      </a:pPr>
                      <a:r>
                        <a:rPr lang="en-US" sz="1100">
                          <a:effectLst/>
                        </a:rPr>
                        <a:t>Usually do not repeat</a:t>
                      </a:r>
                      <a:endParaRPr lang="en-US" sz="1000">
                        <a:effectLst/>
                        <a:latin typeface="Calibri"/>
                        <a:ea typeface="Calibri"/>
                        <a:cs typeface="Times New Roman"/>
                      </a:endParaRPr>
                    </a:p>
                  </a:txBody>
                  <a:tcPr marL="61247" marR="61247" marT="0" marB="0"/>
                </a:tc>
                <a:tc>
                  <a:txBody>
                    <a:bodyPr/>
                    <a:lstStyle/>
                    <a:p>
                      <a:pPr marL="0" marR="0">
                        <a:lnSpc>
                          <a:spcPct val="115000"/>
                        </a:lnSpc>
                        <a:spcBef>
                          <a:spcPts val="0"/>
                        </a:spcBef>
                        <a:spcAft>
                          <a:spcPts val="1000"/>
                        </a:spcAft>
                      </a:pPr>
                      <a:r>
                        <a:rPr lang="en-US" sz="1100" dirty="0">
                          <a:effectLst/>
                        </a:rPr>
                        <a:t>Give:  one dose 30 minutes prior to procedure</a:t>
                      </a:r>
                      <a:endParaRPr lang="en-US" sz="1000" dirty="0">
                        <a:effectLst/>
                      </a:endParaRPr>
                    </a:p>
                    <a:p>
                      <a:pPr marL="0" marR="0">
                        <a:lnSpc>
                          <a:spcPct val="115000"/>
                        </a:lnSpc>
                        <a:spcBef>
                          <a:spcPts val="0"/>
                        </a:spcBef>
                        <a:spcAft>
                          <a:spcPts val="1000"/>
                        </a:spcAft>
                      </a:pPr>
                      <a:r>
                        <a:rPr lang="en-US" sz="1100" dirty="0">
                          <a:effectLst/>
                        </a:rPr>
                        <a:t> </a:t>
                      </a:r>
                      <a:endParaRPr lang="en-US" sz="1000" dirty="0">
                        <a:effectLst/>
                      </a:endParaRPr>
                    </a:p>
                    <a:p>
                      <a:pPr marL="0" marR="0">
                        <a:lnSpc>
                          <a:spcPct val="115000"/>
                        </a:lnSpc>
                        <a:spcBef>
                          <a:spcPts val="0"/>
                        </a:spcBef>
                        <a:spcAft>
                          <a:spcPts val="1000"/>
                        </a:spcAft>
                      </a:pPr>
                      <a:r>
                        <a:rPr lang="en-US" sz="1100" dirty="0">
                          <a:effectLst/>
                        </a:rPr>
                        <a:t>Wait:  Usual Onset 10 – 20 minutes</a:t>
                      </a:r>
                      <a:endParaRPr lang="en-US" sz="1000" dirty="0">
                        <a:effectLst/>
                        <a:latin typeface="Calibri"/>
                        <a:ea typeface="Calibri"/>
                        <a:cs typeface="Times New Roman"/>
                      </a:endParaRPr>
                    </a:p>
                  </a:txBody>
                  <a:tcPr marL="61247" marR="61247" marT="0" marB="0"/>
                </a:tc>
              </a:tr>
            </a:tbl>
          </a:graphicData>
        </a:graphic>
      </p:graphicFrame>
    </p:spTree>
    <p:extLst>
      <p:ext uri="{BB962C8B-B14F-4D97-AF65-F5344CB8AC3E}">
        <p14:creationId xmlns:p14="http://schemas.microsoft.com/office/powerpoint/2010/main" val="9920433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22070322"/>
              </p:ext>
            </p:extLst>
          </p:nvPr>
        </p:nvGraphicFramePr>
        <p:xfrm>
          <a:off x="0" y="762000"/>
          <a:ext cx="8229598" cy="5943600"/>
        </p:xfrm>
        <a:graphic>
          <a:graphicData uri="http://schemas.openxmlformats.org/drawingml/2006/table">
            <a:tbl>
              <a:tblPr>
                <a:tableStyleId>{5C22544A-7EE6-4342-B048-85BDC9FD1C3A}</a:tableStyleId>
              </a:tblPr>
              <a:tblGrid>
                <a:gridCol w="1740876"/>
                <a:gridCol w="1675184"/>
                <a:gridCol w="4813538"/>
              </a:tblGrid>
              <a:tr h="219296">
                <a:tc>
                  <a:txBody>
                    <a:bodyPr/>
                    <a:lstStyle/>
                    <a:p>
                      <a:pPr marL="0" marR="0" algn="ctr">
                        <a:spcBef>
                          <a:spcPts val="0"/>
                        </a:spcBef>
                        <a:spcAft>
                          <a:spcPts val="0"/>
                        </a:spcAft>
                        <a:tabLst>
                          <a:tab pos="2971800" algn="ctr"/>
                          <a:tab pos="5943600" algn="r"/>
                        </a:tabLst>
                      </a:pPr>
                      <a:r>
                        <a:rPr lang="en-US" sz="900" dirty="0">
                          <a:effectLst/>
                        </a:rPr>
                        <a:t>Medication</a:t>
                      </a:r>
                      <a:endParaRPr lang="en-US" sz="900" dirty="0">
                        <a:effectLst/>
                        <a:latin typeface="Calibri"/>
                        <a:ea typeface="Calibri"/>
                        <a:cs typeface="Times New Roman"/>
                      </a:endParaRPr>
                    </a:p>
                  </a:txBody>
                  <a:tcPr marL="53450" marR="53450" marT="0" marB="0" anchor="ctr"/>
                </a:tc>
                <a:tc>
                  <a:txBody>
                    <a:bodyPr/>
                    <a:lstStyle/>
                    <a:p>
                      <a:pPr marL="0" marR="0" algn="ctr">
                        <a:lnSpc>
                          <a:spcPct val="115000"/>
                        </a:lnSpc>
                        <a:spcBef>
                          <a:spcPts val="0"/>
                        </a:spcBef>
                        <a:spcAft>
                          <a:spcPts val="0"/>
                        </a:spcAft>
                      </a:pPr>
                      <a:r>
                        <a:rPr lang="en-US" sz="900">
                          <a:effectLst/>
                        </a:rPr>
                        <a:t>Initial  Dose</a:t>
                      </a:r>
                      <a:endParaRPr lang="en-US" sz="900">
                        <a:effectLst/>
                        <a:latin typeface="Calibri"/>
                        <a:ea typeface="Calibri"/>
                        <a:cs typeface="Times New Roman"/>
                      </a:endParaRPr>
                    </a:p>
                  </a:txBody>
                  <a:tcPr marL="53450" marR="53450" marT="0" marB="0" anchor="ctr"/>
                </a:tc>
                <a:tc>
                  <a:txBody>
                    <a:bodyPr/>
                    <a:lstStyle/>
                    <a:p>
                      <a:pPr marL="0" marR="0" algn="ctr">
                        <a:lnSpc>
                          <a:spcPct val="115000"/>
                        </a:lnSpc>
                        <a:spcBef>
                          <a:spcPts val="0"/>
                        </a:spcBef>
                        <a:spcAft>
                          <a:spcPts val="0"/>
                        </a:spcAft>
                      </a:pPr>
                      <a:r>
                        <a:rPr lang="en-US" sz="900">
                          <a:effectLst/>
                        </a:rPr>
                        <a:t>Techniques of Administration</a:t>
                      </a:r>
                      <a:endParaRPr lang="en-US" sz="900">
                        <a:effectLst/>
                        <a:latin typeface="Calibri"/>
                        <a:ea typeface="Calibri"/>
                        <a:cs typeface="Times New Roman"/>
                      </a:endParaRPr>
                    </a:p>
                  </a:txBody>
                  <a:tcPr marL="53450" marR="53450" marT="0" marB="0" anchor="ctr"/>
                </a:tc>
              </a:tr>
              <a:tr h="3154279">
                <a:tc>
                  <a:txBody>
                    <a:bodyPr/>
                    <a:lstStyle/>
                    <a:p>
                      <a:pPr marL="0" marR="0">
                        <a:spcBef>
                          <a:spcPts val="0"/>
                        </a:spcBef>
                        <a:spcAft>
                          <a:spcPts val="0"/>
                        </a:spcAft>
                        <a:tabLst>
                          <a:tab pos="2971800" algn="ctr"/>
                          <a:tab pos="5943600" algn="r"/>
                        </a:tabLst>
                      </a:pPr>
                      <a:r>
                        <a:rPr lang="en-US" sz="900" u="sng" dirty="0">
                          <a:effectLst/>
                        </a:rPr>
                        <a:t>Flumazenil</a:t>
                      </a:r>
                      <a:endParaRPr lang="en-US" sz="900" dirty="0">
                        <a:effectLst/>
                      </a:endParaRPr>
                    </a:p>
                    <a:p>
                      <a:pPr marL="0" marR="0">
                        <a:spcBef>
                          <a:spcPts val="0"/>
                        </a:spcBef>
                        <a:spcAft>
                          <a:spcPts val="0"/>
                        </a:spcAft>
                        <a:tabLst>
                          <a:tab pos="2971800" algn="ctr"/>
                          <a:tab pos="5943600" algn="r"/>
                        </a:tabLst>
                      </a:pPr>
                      <a:r>
                        <a:rPr lang="en-US" sz="900" dirty="0">
                          <a:effectLst/>
                        </a:rPr>
                        <a:t>(</a:t>
                      </a:r>
                      <a:r>
                        <a:rPr lang="en-US" sz="900" dirty="0" err="1">
                          <a:effectLst/>
                        </a:rPr>
                        <a:t>Romazicon</a:t>
                      </a:r>
                      <a:r>
                        <a:rPr lang="en-US" sz="900" dirty="0">
                          <a:effectLst/>
                        </a:rPr>
                        <a:t>)</a:t>
                      </a:r>
                    </a:p>
                    <a:p>
                      <a:pPr marL="0" marR="0">
                        <a:spcBef>
                          <a:spcPts val="0"/>
                        </a:spcBef>
                        <a:spcAft>
                          <a:spcPts val="0"/>
                        </a:spcAft>
                        <a:tabLst>
                          <a:tab pos="2971800" algn="ctr"/>
                          <a:tab pos="5943600" algn="r"/>
                        </a:tabLst>
                      </a:pPr>
                      <a:r>
                        <a:rPr lang="en-US" sz="900" dirty="0">
                          <a:effectLst/>
                        </a:rPr>
                        <a:t> </a:t>
                      </a:r>
                    </a:p>
                    <a:p>
                      <a:pPr marL="0" marR="0">
                        <a:spcBef>
                          <a:spcPts val="0"/>
                        </a:spcBef>
                        <a:spcAft>
                          <a:spcPts val="0"/>
                        </a:spcAft>
                        <a:tabLst>
                          <a:tab pos="2971800" algn="ctr"/>
                          <a:tab pos="5943600" algn="r"/>
                        </a:tabLst>
                      </a:pPr>
                      <a:r>
                        <a:rPr lang="en-US" sz="900" dirty="0">
                          <a:effectLst/>
                        </a:rPr>
                        <a:t>Class</a:t>
                      </a:r>
                    </a:p>
                    <a:p>
                      <a:pPr marL="0" marR="0">
                        <a:spcBef>
                          <a:spcPts val="0"/>
                        </a:spcBef>
                        <a:spcAft>
                          <a:spcPts val="0"/>
                        </a:spcAft>
                        <a:tabLst>
                          <a:tab pos="2971800" algn="ctr"/>
                          <a:tab pos="5943600" algn="r"/>
                        </a:tabLst>
                      </a:pPr>
                      <a:r>
                        <a:rPr lang="en-US" sz="900" dirty="0">
                          <a:effectLst/>
                        </a:rPr>
                        <a:t>Benzodiazepine Antagonist</a:t>
                      </a:r>
                    </a:p>
                    <a:p>
                      <a:pPr marL="0" marR="0">
                        <a:spcBef>
                          <a:spcPts val="0"/>
                        </a:spcBef>
                        <a:spcAft>
                          <a:spcPts val="0"/>
                        </a:spcAft>
                        <a:tabLst>
                          <a:tab pos="2971800" algn="ctr"/>
                          <a:tab pos="5943600" algn="r"/>
                        </a:tabLst>
                      </a:pPr>
                      <a:r>
                        <a:rPr lang="en-US" sz="900" dirty="0">
                          <a:effectLst/>
                        </a:rPr>
                        <a:t> </a:t>
                      </a:r>
                    </a:p>
                    <a:p>
                      <a:pPr marL="0" marR="0">
                        <a:spcBef>
                          <a:spcPts val="0"/>
                        </a:spcBef>
                        <a:spcAft>
                          <a:spcPts val="0"/>
                        </a:spcAft>
                        <a:tabLst>
                          <a:tab pos="2971800" algn="ctr"/>
                          <a:tab pos="5943600" algn="r"/>
                        </a:tabLst>
                      </a:pPr>
                      <a:r>
                        <a:rPr lang="en-US" sz="900" dirty="0">
                          <a:effectLst/>
                        </a:rPr>
                        <a:t> </a:t>
                      </a:r>
                      <a:endParaRPr lang="en-US" sz="900" dirty="0">
                        <a:effectLst/>
                        <a:latin typeface="Calibri"/>
                        <a:ea typeface="Calibri"/>
                        <a:cs typeface="Times New Roman"/>
                      </a:endParaRPr>
                    </a:p>
                  </a:txBody>
                  <a:tcPr marL="53450" marR="53450" marT="0" marB="0"/>
                </a:tc>
                <a:tc>
                  <a:txBody>
                    <a:bodyPr/>
                    <a:lstStyle/>
                    <a:p>
                      <a:pPr marL="742950" marR="0" lvl="1" indent="-285750">
                        <a:lnSpc>
                          <a:spcPct val="115000"/>
                        </a:lnSpc>
                        <a:spcBef>
                          <a:spcPts val="1200"/>
                        </a:spcBef>
                        <a:spcAft>
                          <a:spcPts val="0"/>
                        </a:spcAft>
                        <a:buFont typeface="+mj-lt"/>
                        <a:buAutoNum type="arabicPeriod"/>
                        <a:tabLst>
                          <a:tab pos="304800" algn="l"/>
                        </a:tabLst>
                      </a:pPr>
                      <a:r>
                        <a:rPr lang="en-US" sz="900" dirty="0">
                          <a:effectLst/>
                        </a:rPr>
                        <a:t>mg/kg </a:t>
                      </a:r>
                    </a:p>
                    <a:p>
                      <a:pPr marL="0" marR="0">
                        <a:lnSpc>
                          <a:spcPct val="115000"/>
                        </a:lnSpc>
                        <a:spcBef>
                          <a:spcPts val="0"/>
                        </a:spcBef>
                        <a:spcAft>
                          <a:spcPts val="1000"/>
                        </a:spcAft>
                      </a:pPr>
                      <a:r>
                        <a:rPr lang="en-US" sz="900" dirty="0">
                          <a:effectLst/>
                        </a:rPr>
                        <a:t>Each dose not to exceed 0.2mg</a:t>
                      </a:r>
                    </a:p>
                    <a:p>
                      <a:pPr marL="0" marR="0">
                        <a:lnSpc>
                          <a:spcPct val="115000"/>
                        </a:lnSpc>
                        <a:spcBef>
                          <a:spcPts val="0"/>
                        </a:spcBef>
                        <a:spcAft>
                          <a:spcPts val="1000"/>
                        </a:spcAft>
                      </a:pPr>
                      <a:r>
                        <a:rPr lang="en-US" sz="900" dirty="0">
                          <a:effectLst/>
                        </a:rPr>
                        <a:t> </a:t>
                      </a:r>
                    </a:p>
                    <a:p>
                      <a:pPr marL="0" marR="0">
                        <a:lnSpc>
                          <a:spcPct val="115000"/>
                        </a:lnSpc>
                        <a:spcBef>
                          <a:spcPts val="0"/>
                        </a:spcBef>
                        <a:spcAft>
                          <a:spcPts val="1000"/>
                        </a:spcAft>
                      </a:pPr>
                      <a:r>
                        <a:rPr lang="en-US" sz="900" dirty="0">
                          <a:effectLst/>
                        </a:rPr>
                        <a:t> </a:t>
                      </a:r>
                    </a:p>
                    <a:p>
                      <a:pPr marL="0" marR="0">
                        <a:lnSpc>
                          <a:spcPct val="115000"/>
                        </a:lnSpc>
                        <a:spcBef>
                          <a:spcPts val="0"/>
                        </a:spcBef>
                        <a:spcAft>
                          <a:spcPts val="1000"/>
                        </a:spcAft>
                      </a:pPr>
                      <a:r>
                        <a:rPr lang="en-US" sz="900" dirty="0">
                          <a:effectLst/>
                        </a:rPr>
                        <a:t> </a:t>
                      </a:r>
                    </a:p>
                    <a:p>
                      <a:pPr marL="0" marR="0">
                        <a:lnSpc>
                          <a:spcPct val="115000"/>
                        </a:lnSpc>
                        <a:spcBef>
                          <a:spcPts val="0"/>
                        </a:spcBef>
                        <a:spcAft>
                          <a:spcPts val="1000"/>
                        </a:spcAft>
                      </a:pPr>
                      <a:r>
                        <a:rPr lang="en-US" sz="900" dirty="0">
                          <a:effectLst/>
                        </a:rPr>
                        <a:t> </a:t>
                      </a:r>
                    </a:p>
                    <a:p>
                      <a:pPr marL="0" marR="0">
                        <a:lnSpc>
                          <a:spcPct val="115000"/>
                        </a:lnSpc>
                        <a:spcBef>
                          <a:spcPts val="0"/>
                        </a:spcBef>
                        <a:spcAft>
                          <a:spcPts val="1000"/>
                        </a:spcAft>
                      </a:pPr>
                      <a:r>
                        <a:rPr lang="en-US" sz="900" dirty="0">
                          <a:effectLst/>
                        </a:rPr>
                        <a:t> </a:t>
                      </a:r>
                    </a:p>
                    <a:p>
                      <a:pPr marL="0" marR="0">
                        <a:lnSpc>
                          <a:spcPct val="115000"/>
                        </a:lnSpc>
                        <a:spcBef>
                          <a:spcPts val="0"/>
                        </a:spcBef>
                        <a:spcAft>
                          <a:spcPts val="1000"/>
                        </a:spcAft>
                      </a:pPr>
                      <a:r>
                        <a:rPr lang="en-US" sz="900" dirty="0">
                          <a:effectLst/>
                        </a:rPr>
                        <a:t> </a:t>
                      </a:r>
                      <a:endParaRPr lang="en-US" sz="900" dirty="0">
                        <a:effectLst/>
                        <a:latin typeface="Calibri"/>
                        <a:ea typeface="Calibri"/>
                        <a:cs typeface="Times New Roman"/>
                      </a:endParaRPr>
                    </a:p>
                  </a:txBody>
                  <a:tcPr marL="53450" marR="53450" marT="0" marB="0"/>
                </a:tc>
                <a:tc>
                  <a:txBody>
                    <a:bodyPr/>
                    <a:lstStyle/>
                    <a:p>
                      <a:pPr marL="0" marR="0">
                        <a:lnSpc>
                          <a:spcPct val="115000"/>
                        </a:lnSpc>
                        <a:spcBef>
                          <a:spcPts val="0"/>
                        </a:spcBef>
                        <a:spcAft>
                          <a:spcPts val="1000"/>
                        </a:spcAft>
                      </a:pPr>
                      <a:r>
                        <a:rPr lang="en-US" sz="900" dirty="0">
                          <a:effectLst/>
                        </a:rPr>
                        <a:t>Give:  each dose </a:t>
                      </a:r>
                      <a:r>
                        <a:rPr lang="en-US" sz="900" dirty="0" smtClean="0">
                          <a:effectLst/>
                        </a:rPr>
                        <a:t>over 15 seconds</a:t>
                      </a:r>
                      <a:endParaRPr lang="en-US" sz="900" dirty="0">
                        <a:effectLst/>
                      </a:endParaRPr>
                    </a:p>
                    <a:p>
                      <a:pPr marL="0" marR="0">
                        <a:lnSpc>
                          <a:spcPct val="115000"/>
                        </a:lnSpc>
                        <a:spcBef>
                          <a:spcPts val="0"/>
                        </a:spcBef>
                        <a:spcAft>
                          <a:spcPts val="1000"/>
                        </a:spcAft>
                      </a:pPr>
                      <a:r>
                        <a:rPr lang="en-US" sz="900" dirty="0">
                          <a:effectLst/>
                        </a:rPr>
                        <a:t>Wait:  45 –60 seconds after </a:t>
                      </a:r>
                      <a:r>
                        <a:rPr lang="en-US" sz="900" u="sng" dirty="0">
                          <a:effectLst/>
                        </a:rPr>
                        <a:t>each</a:t>
                      </a:r>
                      <a:r>
                        <a:rPr lang="en-US" sz="900" dirty="0">
                          <a:effectLst/>
                        </a:rPr>
                        <a:t> dose to fully evaluate the reversal effect </a:t>
                      </a:r>
                    </a:p>
                    <a:p>
                      <a:pPr marL="0" marR="0">
                        <a:lnSpc>
                          <a:spcPct val="115000"/>
                        </a:lnSpc>
                        <a:spcBef>
                          <a:spcPts val="0"/>
                        </a:spcBef>
                        <a:spcAft>
                          <a:spcPts val="1000"/>
                        </a:spcAft>
                      </a:pPr>
                      <a:r>
                        <a:rPr lang="en-US" sz="900" dirty="0">
                          <a:effectLst/>
                        </a:rPr>
                        <a:t>Repeat:    Push dose over 15 seconds.   Repeat the same dose every 1 minute as needed to max dose of 0.05 mg/kg or 1mg, whichever is lower.</a:t>
                      </a:r>
                    </a:p>
                    <a:p>
                      <a:pPr marL="0" marR="0">
                        <a:lnSpc>
                          <a:spcPct val="115000"/>
                        </a:lnSpc>
                        <a:spcBef>
                          <a:spcPts val="0"/>
                        </a:spcBef>
                        <a:spcAft>
                          <a:spcPts val="1000"/>
                        </a:spcAft>
                      </a:pPr>
                      <a:r>
                        <a:rPr lang="en-US" sz="900" dirty="0">
                          <a:effectLst/>
                        </a:rPr>
                        <a:t>Total doses:  &gt; 1 mg usually not necessary for reversal of over-sedation</a:t>
                      </a:r>
                    </a:p>
                    <a:p>
                      <a:pPr marL="0" marR="0">
                        <a:lnSpc>
                          <a:spcPct val="115000"/>
                        </a:lnSpc>
                        <a:spcBef>
                          <a:spcPts val="0"/>
                        </a:spcBef>
                        <a:spcAft>
                          <a:spcPts val="1000"/>
                        </a:spcAft>
                      </a:pPr>
                      <a:r>
                        <a:rPr lang="en-US" sz="900" dirty="0">
                          <a:effectLst/>
                        </a:rPr>
                        <a:t>Duration:  half life of flumazenil is about 40 minutes, duration of activity depends on how much of the sedating benzodiazepine remains in plasma</a:t>
                      </a:r>
                    </a:p>
                    <a:p>
                      <a:pPr marL="0" marR="0">
                        <a:lnSpc>
                          <a:spcPct val="115000"/>
                        </a:lnSpc>
                        <a:spcBef>
                          <a:spcPts val="0"/>
                        </a:spcBef>
                        <a:spcAft>
                          <a:spcPts val="1000"/>
                        </a:spcAft>
                      </a:pPr>
                      <a:r>
                        <a:rPr lang="en-US" sz="900" dirty="0">
                          <a:effectLst/>
                        </a:rPr>
                        <a:t>Warnings:   Excessive reversal with flumazenil may result in anxiety or seizures in predisposed patients</a:t>
                      </a:r>
                    </a:p>
                    <a:p>
                      <a:pPr marL="0" marR="0">
                        <a:spcBef>
                          <a:spcPts val="0"/>
                        </a:spcBef>
                        <a:spcAft>
                          <a:spcPts val="0"/>
                        </a:spcAft>
                        <a:tabLst>
                          <a:tab pos="2971800" algn="ctr"/>
                          <a:tab pos="5943600" algn="r"/>
                        </a:tabLst>
                      </a:pPr>
                      <a:r>
                        <a:rPr lang="en-US" sz="900" dirty="0">
                          <a:effectLst/>
                        </a:rPr>
                        <a:t>Reversal must not be substituted for an adequate period of post-procedure monitoring</a:t>
                      </a:r>
                      <a:endParaRPr lang="en-US" sz="900" dirty="0">
                        <a:effectLst/>
                        <a:latin typeface="Calibri"/>
                        <a:ea typeface="Calibri"/>
                        <a:cs typeface="Times New Roman"/>
                      </a:endParaRPr>
                    </a:p>
                  </a:txBody>
                  <a:tcPr marL="53450" marR="53450" marT="0" marB="0"/>
                </a:tc>
              </a:tr>
              <a:tr h="2570025">
                <a:tc>
                  <a:txBody>
                    <a:bodyPr/>
                    <a:lstStyle/>
                    <a:p>
                      <a:pPr marL="0" marR="0">
                        <a:spcBef>
                          <a:spcPts val="0"/>
                        </a:spcBef>
                        <a:spcAft>
                          <a:spcPts val="0"/>
                        </a:spcAft>
                        <a:tabLst>
                          <a:tab pos="2971800" algn="ctr"/>
                          <a:tab pos="5943600" algn="r"/>
                        </a:tabLst>
                      </a:pPr>
                      <a:r>
                        <a:rPr lang="en-US" sz="900" u="sng" dirty="0">
                          <a:effectLst/>
                        </a:rPr>
                        <a:t>Naloxone IV</a:t>
                      </a:r>
                      <a:endParaRPr lang="en-US" sz="900" dirty="0">
                        <a:effectLst/>
                      </a:endParaRPr>
                    </a:p>
                    <a:p>
                      <a:pPr marL="0" marR="0">
                        <a:spcBef>
                          <a:spcPts val="0"/>
                        </a:spcBef>
                        <a:spcAft>
                          <a:spcPts val="0"/>
                        </a:spcAft>
                        <a:tabLst>
                          <a:tab pos="2971800" algn="ctr"/>
                          <a:tab pos="5943600" algn="r"/>
                        </a:tabLst>
                      </a:pPr>
                      <a:r>
                        <a:rPr lang="en-US" sz="900" dirty="0">
                          <a:effectLst/>
                        </a:rPr>
                        <a:t>(</a:t>
                      </a:r>
                      <a:r>
                        <a:rPr lang="en-US" sz="900" dirty="0" err="1">
                          <a:effectLst/>
                        </a:rPr>
                        <a:t>Narcan</a:t>
                      </a:r>
                      <a:r>
                        <a:rPr lang="en-US" sz="900" dirty="0">
                          <a:effectLst/>
                        </a:rPr>
                        <a:t>)</a:t>
                      </a:r>
                    </a:p>
                    <a:p>
                      <a:pPr marL="0" marR="0">
                        <a:spcBef>
                          <a:spcPts val="0"/>
                        </a:spcBef>
                        <a:spcAft>
                          <a:spcPts val="0"/>
                        </a:spcAft>
                        <a:tabLst>
                          <a:tab pos="2971800" algn="ctr"/>
                          <a:tab pos="5943600" algn="r"/>
                        </a:tabLst>
                      </a:pPr>
                      <a:r>
                        <a:rPr lang="en-US" sz="900" dirty="0">
                          <a:effectLst/>
                        </a:rPr>
                        <a:t> </a:t>
                      </a:r>
                    </a:p>
                    <a:p>
                      <a:pPr marL="0" marR="0">
                        <a:spcBef>
                          <a:spcPts val="0"/>
                        </a:spcBef>
                        <a:spcAft>
                          <a:spcPts val="0"/>
                        </a:spcAft>
                        <a:tabLst>
                          <a:tab pos="2971800" algn="ctr"/>
                          <a:tab pos="5943600" algn="r"/>
                        </a:tabLst>
                      </a:pPr>
                      <a:r>
                        <a:rPr lang="en-US" sz="900" dirty="0">
                          <a:effectLst/>
                        </a:rPr>
                        <a:t>Class</a:t>
                      </a:r>
                    </a:p>
                    <a:p>
                      <a:pPr marL="0" marR="0">
                        <a:spcBef>
                          <a:spcPts val="0"/>
                        </a:spcBef>
                        <a:spcAft>
                          <a:spcPts val="0"/>
                        </a:spcAft>
                        <a:tabLst>
                          <a:tab pos="2971800" algn="ctr"/>
                          <a:tab pos="5943600" algn="r"/>
                        </a:tabLst>
                      </a:pPr>
                      <a:r>
                        <a:rPr lang="en-US" sz="900" u="sng" dirty="0">
                          <a:effectLst/>
                        </a:rPr>
                        <a:t>Opioid</a:t>
                      </a:r>
                      <a:r>
                        <a:rPr lang="en-US" sz="900" dirty="0">
                          <a:effectLst/>
                        </a:rPr>
                        <a:t> Antagonist</a:t>
                      </a:r>
                    </a:p>
                    <a:p>
                      <a:pPr marL="0" marR="0">
                        <a:spcBef>
                          <a:spcPts val="0"/>
                        </a:spcBef>
                        <a:spcAft>
                          <a:spcPts val="0"/>
                        </a:spcAft>
                        <a:tabLst>
                          <a:tab pos="2971800" algn="ctr"/>
                          <a:tab pos="5943600" algn="r"/>
                        </a:tabLst>
                      </a:pPr>
                      <a:r>
                        <a:rPr lang="en-US" sz="900" dirty="0">
                          <a:effectLst/>
                        </a:rPr>
                        <a:t>Toxicology-Antidote Agent</a:t>
                      </a:r>
                    </a:p>
                    <a:p>
                      <a:pPr marL="0" marR="0">
                        <a:spcBef>
                          <a:spcPts val="0"/>
                        </a:spcBef>
                        <a:spcAft>
                          <a:spcPts val="0"/>
                        </a:spcAft>
                        <a:tabLst>
                          <a:tab pos="2971800" algn="ctr"/>
                          <a:tab pos="5943600" algn="r"/>
                        </a:tabLst>
                      </a:pPr>
                      <a:r>
                        <a:rPr lang="en-US" sz="900" dirty="0">
                          <a:effectLst/>
                        </a:rPr>
                        <a:t> </a:t>
                      </a:r>
                      <a:endParaRPr lang="en-US" sz="900" dirty="0">
                        <a:effectLst/>
                        <a:latin typeface="Calibri"/>
                        <a:ea typeface="Calibri"/>
                        <a:cs typeface="Times New Roman"/>
                      </a:endParaRPr>
                    </a:p>
                  </a:txBody>
                  <a:tcPr marL="53450" marR="53450" marT="0" marB="0"/>
                </a:tc>
                <a:tc>
                  <a:txBody>
                    <a:bodyPr/>
                    <a:lstStyle/>
                    <a:p>
                      <a:pPr marL="0" marR="0">
                        <a:lnSpc>
                          <a:spcPct val="115000"/>
                        </a:lnSpc>
                        <a:spcBef>
                          <a:spcPts val="0"/>
                        </a:spcBef>
                        <a:spcAft>
                          <a:spcPts val="1000"/>
                        </a:spcAft>
                      </a:pPr>
                      <a:r>
                        <a:rPr lang="en-US" sz="900" u="sng">
                          <a:effectLst/>
                        </a:rPr>
                        <a:t>NON ARREST</a:t>
                      </a:r>
                      <a:endParaRPr lang="en-US" sz="900">
                        <a:effectLst/>
                      </a:endParaRPr>
                    </a:p>
                    <a:p>
                      <a:pPr marL="742950" marR="0" lvl="1" indent="-285750">
                        <a:lnSpc>
                          <a:spcPct val="115000"/>
                        </a:lnSpc>
                        <a:spcBef>
                          <a:spcPts val="0"/>
                        </a:spcBef>
                        <a:spcAft>
                          <a:spcPts val="0"/>
                        </a:spcAft>
                        <a:buFont typeface="+mj-lt"/>
                        <a:buAutoNum type="arabicPeriod"/>
                        <a:tabLst>
                          <a:tab pos="371475" algn="l"/>
                        </a:tabLst>
                      </a:pPr>
                      <a:r>
                        <a:rPr lang="en-US" sz="900">
                          <a:effectLst/>
                        </a:rPr>
                        <a:t>mg / kg</a:t>
                      </a:r>
                    </a:p>
                    <a:p>
                      <a:pPr marL="0" marR="0">
                        <a:lnSpc>
                          <a:spcPct val="115000"/>
                        </a:lnSpc>
                        <a:spcBef>
                          <a:spcPts val="0"/>
                        </a:spcBef>
                        <a:spcAft>
                          <a:spcPts val="1000"/>
                        </a:spcAft>
                      </a:pPr>
                      <a:r>
                        <a:rPr lang="en-US" sz="900">
                          <a:effectLst/>
                        </a:rPr>
                        <a:t>each dose not to exceed 0.2 mg</a:t>
                      </a:r>
                    </a:p>
                    <a:p>
                      <a:pPr marL="0" marR="0">
                        <a:lnSpc>
                          <a:spcPct val="115000"/>
                        </a:lnSpc>
                        <a:spcBef>
                          <a:spcPts val="0"/>
                        </a:spcBef>
                        <a:spcAft>
                          <a:spcPts val="0"/>
                        </a:spcAft>
                      </a:pPr>
                      <a:r>
                        <a:rPr lang="en-US" sz="900" u="sng">
                          <a:effectLst/>
                        </a:rPr>
                        <a:t>ARREST</a:t>
                      </a:r>
                      <a:r>
                        <a:rPr lang="en-US" sz="900">
                          <a:effectLst/>
                        </a:rPr>
                        <a:t>-                          Less than 20kg, give   0.1mg/kg</a:t>
                      </a:r>
                    </a:p>
                    <a:p>
                      <a:pPr marL="0" marR="0">
                        <a:lnSpc>
                          <a:spcPct val="115000"/>
                        </a:lnSpc>
                        <a:spcBef>
                          <a:spcPts val="0"/>
                        </a:spcBef>
                        <a:spcAft>
                          <a:spcPts val="0"/>
                        </a:spcAft>
                      </a:pPr>
                      <a:r>
                        <a:rPr lang="en-US" sz="900">
                          <a:effectLst/>
                        </a:rPr>
                        <a:t>- Greater than or equal to 20kg          </a:t>
                      </a:r>
                      <a:r>
                        <a:rPr lang="en-US" sz="900" u="sng">
                          <a:effectLst/>
                        </a:rPr>
                        <a:t>OR</a:t>
                      </a:r>
                      <a:endParaRPr lang="en-US" sz="900">
                        <a:effectLst/>
                      </a:endParaRPr>
                    </a:p>
                    <a:p>
                      <a:pPr marL="342900" marR="0" lvl="0" indent="-342900">
                        <a:lnSpc>
                          <a:spcPct val="115000"/>
                        </a:lnSpc>
                        <a:spcBef>
                          <a:spcPts val="0"/>
                        </a:spcBef>
                        <a:spcAft>
                          <a:spcPts val="0"/>
                        </a:spcAft>
                        <a:buFont typeface="Arial"/>
                        <a:buChar char="-"/>
                      </a:pPr>
                      <a:r>
                        <a:rPr lang="en-US" sz="900">
                          <a:effectLst/>
                        </a:rPr>
                        <a:t>Greater than 5 years give 2mg/dose</a:t>
                      </a:r>
                      <a:endParaRPr lang="en-US" sz="900">
                        <a:effectLst/>
                        <a:latin typeface="Calibri"/>
                        <a:ea typeface="Times New Roman"/>
                        <a:cs typeface="Times New Roman"/>
                      </a:endParaRPr>
                    </a:p>
                  </a:txBody>
                  <a:tcPr marL="53450" marR="53450" marT="0" marB="0"/>
                </a:tc>
                <a:tc>
                  <a:txBody>
                    <a:bodyPr/>
                    <a:lstStyle/>
                    <a:p>
                      <a:pPr marL="0" marR="0">
                        <a:lnSpc>
                          <a:spcPct val="115000"/>
                        </a:lnSpc>
                        <a:spcBef>
                          <a:spcPts val="0"/>
                        </a:spcBef>
                        <a:spcAft>
                          <a:spcPts val="0"/>
                        </a:spcAft>
                      </a:pPr>
                      <a:r>
                        <a:rPr lang="en-US" sz="900" dirty="0">
                          <a:effectLst/>
                        </a:rPr>
                        <a:t>Give:  each dose slowly over 30 seconds        </a:t>
                      </a:r>
                    </a:p>
                    <a:p>
                      <a:pPr marL="0" marR="0">
                        <a:lnSpc>
                          <a:spcPct val="115000"/>
                        </a:lnSpc>
                        <a:spcBef>
                          <a:spcPts val="0"/>
                        </a:spcBef>
                        <a:spcAft>
                          <a:spcPts val="0"/>
                        </a:spcAft>
                      </a:pPr>
                      <a:r>
                        <a:rPr lang="en-US" sz="900" dirty="0">
                          <a:effectLst/>
                        </a:rPr>
                        <a:t>Wait:  2  minutes after </a:t>
                      </a:r>
                      <a:r>
                        <a:rPr lang="en-US" sz="900" u="sng" dirty="0">
                          <a:effectLst/>
                        </a:rPr>
                        <a:t>each</a:t>
                      </a:r>
                      <a:r>
                        <a:rPr lang="en-US" sz="900" dirty="0">
                          <a:effectLst/>
                        </a:rPr>
                        <a:t> dose to fully evaluate the reversal effect </a:t>
                      </a:r>
                    </a:p>
                    <a:p>
                      <a:pPr marL="0" marR="0">
                        <a:lnSpc>
                          <a:spcPct val="115000"/>
                        </a:lnSpc>
                        <a:spcBef>
                          <a:spcPts val="0"/>
                        </a:spcBef>
                        <a:spcAft>
                          <a:spcPts val="0"/>
                        </a:spcAft>
                      </a:pPr>
                      <a:r>
                        <a:rPr lang="en-US" sz="900" dirty="0">
                          <a:effectLst/>
                        </a:rPr>
                        <a:t>Repeat:  Titrate with weight based dose to the appropriate level of sedation / reversal</a:t>
                      </a:r>
                    </a:p>
                    <a:p>
                      <a:pPr marL="0" marR="0">
                        <a:lnSpc>
                          <a:spcPct val="115000"/>
                        </a:lnSpc>
                        <a:spcBef>
                          <a:spcPts val="0"/>
                        </a:spcBef>
                        <a:spcAft>
                          <a:spcPts val="0"/>
                        </a:spcAft>
                      </a:pPr>
                      <a:r>
                        <a:rPr lang="en-US" sz="900" dirty="0">
                          <a:effectLst/>
                        </a:rPr>
                        <a:t> </a:t>
                      </a:r>
                    </a:p>
                    <a:p>
                      <a:pPr marL="0" marR="0">
                        <a:lnSpc>
                          <a:spcPct val="115000"/>
                        </a:lnSpc>
                        <a:spcBef>
                          <a:spcPts val="0"/>
                        </a:spcBef>
                        <a:spcAft>
                          <a:spcPts val="0"/>
                        </a:spcAft>
                      </a:pPr>
                      <a:r>
                        <a:rPr lang="en-US" sz="900" dirty="0">
                          <a:effectLst/>
                        </a:rPr>
                        <a:t>Excessive reversal with naloxone may result in total reversal of analgesia with additional side effects (hypertension, excitation)</a:t>
                      </a:r>
                    </a:p>
                    <a:p>
                      <a:pPr marL="0" marR="0">
                        <a:lnSpc>
                          <a:spcPct val="115000"/>
                        </a:lnSpc>
                        <a:spcBef>
                          <a:spcPts val="0"/>
                        </a:spcBef>
                        <a:spcAft>
                          <a:spcPts val="0"/>
                        </a:spcAft>
                      </a:pPr>
                      <a:r>
                        <a:rPr lang="en-US" sz="900" dirty="0">
                          <a:effectLst/>
                        </a:rPr>
                        <a:t> </a:t>
                      </a:r>
                    </a:p>
                    <a:p>
                      <a:pPr marL="0" marR="0">
                        <a:lnSpc>
                          <a:spcPct val="115000"/>
                        </a:lnSpc>
                        <a:spcBef>
                          <a:spcPts val="0"/>
                        </a:spcBef>
                        <a:spcAft>
                          <a:spcPts val="0"/>
                        </a:spcAft>
                      </a:pPr>
                      <a:r>
                        <a:rPr lang="en-US" sz="900" dirty="0">
                          <a:effectLst/>
                        </a:rPr>
                        <a:t>Total doses:  &gt; 1 mg usually not necessary for reversal of over sedation</a:t>
                      </a:r>
                    </a:p>
                    <a:p>
                      <a:pPr marL="0" marR="0">
                        <a:lnSpc>
                          <a:spcPct val="115000"/>
                        </a:lnSpc>
                        <a:spcBef>
                          <a:spcPts val="0"/>
                        </a:spcBef>
                        <a:spcAft>
                          <a:spcPts val="0"/>
                        </a:spcAft>
                      </a:pPr>
                      <a:r>
                        <a:rPr lang="en-US" sz="900" dirty="0">
                          <a:effectLst/>
                        </a:rPr>
                        <a:t> </a:t>
                      </a:r>
                    </a:p>
                    <a:p>
                      <a:pPr marL="0" marR="0">
                        <a:lnSpc>
                          <a:spcPct val="115000"/>
                        </a:lnSpc>
                        <a:spcBef>
                          <a:spcPts val="0"/>
                        </a:spcBef>
                        <a:spcAft>
                          <a:spcPts val="0"/>
                        </a:spcAft>
                      </a:pPr>
                      <a:r>
                        <a:rPr lang="en-US" sz="900" dirty="0">
                          <a:effectLst/>
                        </a:rPr>
                        <a:t>Duration     Short duration of naloxone may require repeat dosing to manage re-sedation with certain longer acting opioids </a:t>
                      </a:r>
                      <a:endParaRPr lang="en-US" sz="900" dirty="0">
                        <a:effectLst/>
                        <a:latin typeface="Calibri"/>
                        <a:ea typeface="Calibri"/>
                        <a:cs typeface="Times New Roman"/>
                      </a:endParaRPr>
                    </a:p>
                  </a:txBody>
                  <a:tcPr marL="53450" marR="53450" marT="0" marB="0"/>
                </a:tc>
              </a:tr>
            </a:tbl>
          </a:graphicData>
        </a:graphic>
      </p:graphicFrame>
    </p:spTree>
    <p:extLst>
      <p:ext uri="{BB962C8B-B14F-4D97-AF65-F5344CB8AC3E}">
        <p14:creationId xmlns:p14="http://schemas.microsoft.com/office/powerpoint/2010/main" val="18659095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Reversal</a:t>
            </a:r>
          </a:p>
        </p:txBody>
      </p:sp>
      <p:sp>
        <p:nvSpPr>
          <p:cNvPr id="33795" name="Rectangle 3"/>
          <p:cNvSpPr>
            <a:spLocks noGrp="1" noChangeArrowheads="1"/>
          </p:cNvSpPr>
          <p:nvPr>
            <p:ph idx="1"/>
          </p:nvPr>
        </p:nvSpPr>
        <p:spPr>
          <a:xfrm>
            <a:off x="152400" y="1600200"/>
            <a:ext cx="8534400" cy="5105400"/>
          </a:xfrm>
        </p:spPr>
        <p:txBody>
          <a:bodyPr>
            <a:normAutofit/>
          </a:bodyPr>
          <a:lstStyle/>
          <a:p>
            <a:r>
              <a:rPr lang="en-US" altLang="en-US" sz="2400" dirty="0" smtClean="0"/>
              <a:t>Manage symptoms first, if patient not responding in the anticipated manner then move to reversal </a:t>
            </a:r>
            <a:endParaRPr lang="en-US" altLang="en-US" sz="2400" dirty="0"/>
          </a:p>
          <a:p>
            <a:r>
              <a:rPr lang="en-US" altLang="en-US" sz="2400" dirty="0"/>
              <a:t>Consider</a:t>
            </a:r>
          </a:p>
          <a:p>
            <a:pPr lvl="1"/>
            <a:r>
              <a:rPr lang="en-US" altLang="en-US" sz="2400" dirty="0"/>
              <a:t>Is procedure </a:t>
            </a:r>
            <a:r>
              <a:rPr lang="en-US" altLang="en-US" sz="2400" dirty="0" smtClean="0"/>
              <a:t>complete?</a:t>
            </a:r>
          </a:p>
          <a:p>
            <a:pPr lvl="1"/>
            <a:r>
              <a:rPr lang="en-US" altLang="en-US" sz="2400" dirty="0" smtClean="0"/>
              <a:t>Which drug is causing the issue? Not always clear but should not administer both reversal agents</a:t>
            </a:r>
          </a:p>
          <a:p>
            <a:pPr lvl="1"/>
            <a:r>
              <a:rPr lang="en-US" altLang="en-US" sz="2400" dirty="0" smtClean="0"/>
              <a:t>Consider reversing the drug that has been given in the higher dose unless it is clear which drug is causing the adverse reaction</a:t>
            </a:r>
            <a:endParaRPr lang="en-US" altLang="en-US" sz="2400" dirty="0"/>
          </a:p>
          <a:p>
            <a:pPr lvl="1"/>
            <a:r>
              <a:rPr lang="en-US" altLang="en-US" sz="2400" dirty="0"/>
              <a:t>Reversals have side effects</a:t>
            </a:r>
          </a:p>
          <a:p>
            <a:pPr lvl="1"/>
            <a:r>
              <a:rPr lang="en-US" altLang="en-US" sz="2400" dirty="0"/>
              <a:t>2 hour observation </a:t>
            </a:r>
            <a:r>
              <a:rPr lang="en-US" altLang="en-US" sz="2400" dirty="0" smtClean="0"/>
              <a:t>time of the patient post-reversal dosing is mandatory</a:t>
            </a:r>
            <a:endParaRPr lang="en-US" altLang="en-US" sz="2400" dirty="0"/>
          </a:p>
        </p:txBody>
      </p:sp>
    </p:spTree>
    <p:extLst>
      <p:ext uri="{BB962C8B-B14F-4D97-AF65-F5344CB8AC3E}">
        <p14:creationId xmlns:p14="http://schemas.microsoft.com/office/powerpoint/2010/main" val="42023404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 note…</a:t>
            </a:r>
            <a:endParaRPr lang="en-US" dirty="0"/>
          </a:p>
        </p:txBody>
      </p:sp>
      <p:sp>
        <p:nvSpPr>
          <p:cNvPr id="3" name="Content Placeholder 2"/>
          <p:cNvSpPr>
            <a:spLocks noGrp="1"/>
          </p:cNvSpPr>
          <p:nvPr>
            <p:ph idx="1"/>
          </p:nvPr>
        </p:nvSpPr>
        <p:spPr/>
        <p:txBody>
          <a:bodyPr>
            <a:normAutofit/>
          </a:bodyPr>
          <a:lstStyle/>
          <a:p>
            <a:r>
              <a:rPr lang="en-US" sz="2800" dirty="0" smtClean="0"/>
              <a:t>The </a:t>
            </a:r>
            <a:r>
              <a:rPr lang="en-US" sz="2800" dirty="0"/>
              <a:t>medication guidelines may not be appropriate for use in all circumstances.  Decisions to adopt any particular recommendation must be made by the practitioner in light of available resources and circumstances presented by individual patients</a:t>
            </a:r>
            <a:r>
              <a:rPr lang="en-US" sz="2800" dirty="0" smtClean="0"/>
              <a:t>.  </a:t>
            </a:r>
            <a:endParaRPr lang="en-US" sz="2800" dirty="0"/>
          </a:p>
          <a:p>
            <a:r>
              <a:rPr lang="en-US" sz="2800" dirty="0"/>
              <a:t>References:  Package Information, flumazenil, naloxone. Lexi-Comp Pediatric Dosage Handbook </a:t>
            </a:r>
          </a:p>
          <a:p>
            <a:endParaRPr lang="en-US" dirty="0"/>
          </a:p>
        </p:txBody>
      </p:sp>
    </p:spTree>
    <p:extLst>
      <p:ext uri="{BB962C8B-B14F-4D97-AF65-F5344CB8AC3E}">
        <p14:creationId xmlns:p14="http://schemas.microsoft.com/office/powerpoint/2010/main" val="23674427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Failed Sedation</a:t>
            </a:r>
          </a:p>
        </p:txBody>
      </p:sp>
      <p:sp>
        <p:nvSpPr>
          <p:cNvPr id="35843" name="Rectangle 3"/>
          <p:cNvSpPr>
            <a:spLocks noGrp="1" noChangeArrowheads="1"/>
          </p:cNvSpPr>
          <p:nvPr>
            <p:ph idx="1"/>
          </p:nvPr>
        </p:nvSpPr>
        <p:spPr>
          <a:xfrm>
            <a:off x="457200" y="1600200"/>
            <a:ext cx="8229600" cy="5257800"/>
          </a:xfrm>
        </p:spPr>
        <p:txBody>
          <a:bodyPr>
            <a:normAutofit/>
          </a:bodyPr>
          <a:lstStyle/>
          <a:p>
            <a:r>
              <a:rPr lang="en-US" altLang="en-US" sz="2800" dirty="0" smtClean="0"/>
              <a:t>Defined as medications </a:t>
            </a:r>
            <a:r>
              <a:rPr lang="en-US" altLang="en-US" sz="2800" dirty="0"/>
              <a:t>continually titrated to little or no effect</a:t>
            </a:r>
          </a:p>
          <a:p>
            <a:r>
              <a:rPr lang="en-US" altLang="en-US" sz="2800" dirty="0" smtClean="0"/>
              <a:t>Usually </a:t>
            </a:r>
            <a:r>
              <a:rPr lang="en-US" altLang="en-US" sz="2800" dirty="0"/>
              <a:t>restless, combative, </a:t>
            </a:r>
            <a:r>
              <a:rPr lang="en-US" altLang="en-US" sz="2800" dirty="0" smtClean="0"/>
              <a:t>uncooperative</a:t>
            </a:r>
          </a:p>
          <a:p>
            <a:r>
              <a:rPr lang="en-US" sz="2800" dirty="0"/>
              <a:t>Presence of a URI, a history of OSA/snoring, ASA class III, obesity, and older age are associated with increased probability of failed sedation</a:t>
            </a:r>
            <a:r>
              <a:rPr lang="en-US" sz="2800" dirty="0" smtClean="0"/>
              <a:t>.*</a:t>
            </a:r>
            <a:endParaRPr lang="en-US" altLang="en-US" sz="2800" dirty="0"/>
          </a:p>
          <a:p>
            <a:r>
              <a:rPr lang="en-US" altLang="en-US" sz="2800" b="1" i="1" dirty="0"/>
              <a:t>Any patient “failing sedation”  must be monitored closely for signs of delayed sedation before </a:t>
            </a:r>
            <a:r>
              <a:rPr lang="en-US" altLang="en-US" sz="2800" b="1" i="1" dirty="0" smtClean="0"/>
              <a:t>discharge</a:t>
            </a:r>
          </a:p>
          <a:p>
            <a:r>
              <a:rPr lang="en-US" altLang="en-US" sz="2000" b="1" i="1" dirty="0" smtClean="0"/>
              <a:t>*</a:t>
            </a:r>
            <a:r>
              <a:rPr lang="en-US" altLang="en-US" sz="2000" dirty="0" err="1" smtClean="0"/>
              <a:t>Grunwell</a:t>
            </a:r>
            <a:r>
              <a:rPr lang="en-US" altLang="en-US" sz="2000" dirty="0" smtClean="0"/>
              <a:t>, McCracken, </a:t>
            </a:r>
            <a:r>
              <a:rPr lang="en-US" altLang="en-US" sz="2000" dirty="0" err="1" smtClean="0"/>
              <a:t>Fortenberry</a:t>
            </a:r>
            <a:r>
              <a:rPr lang="en-US" altLang="en-US" sz="2000" dirty="0" smtClean="0"/>
              <a:t>, </a:t>
            </a:r>
            <a:r>
              <a:rPr lang="en-US" altLang="en-US" sz="2000" dirty="0" err="1" smtClean="0"/>
              <a:t>Stockwell</a:t>
            </a:r>
            <a:r>
              <a:rPr lang="en-US" altLang="en-US" sz="2000" dirty="0" smtClean="0"/>
              <a:t>, &amp; </a:t>
            </a:r>
            <a:r>
              <a:rPr lang="en-US" altLang="en-US" sz="2000" dirty="0" err="1" smtClean="0"/>
              <a:t>Kamat</a:t>
            </a:r>
            <a:r>
              <a:rPr lang="en-US" altLang="en-US" sz="2000" dirty="0" smtClean="0"/>
              <a:t>, 2014</a:t>
            </a:r>
            <a:endParaRPr lang="en-US" altLang="en-US" sz="2000" b="1" i="1" dirty="0"/>
          </a:p>
        </p:txBody>
      </p:sp>
    </p:spTree>
    <p:extLst>
      <p:ext uri="{BB962C8B-B14F-4D97-AF65-F5344CB8AC3E}">
        <p14:creationId xmlns:p14="http://schemas.microsoft.com/office/powerpoint/2010/main" val="304455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52400"/>
            <a:ext cx="9144000" cy="838200"/>
          </a:xfrm>
        </p:spPr>
        <p:txBody>
          <a:bodyPr>
            <a:normAutofit/>
          </a:bodyPr>
          <a:lstStyle/>
          <a:p>
            <a:pPr algn="ctr" eaLnBrk="1" hangingPunct="1"/>
            <a:r>
              <a:rPr lang="en-US" altLang="en-US" sz="4000" b="1" dirty="0" smtClean="0"/>
              <a:t>SNHMC Procedural Sedation Policy</a:t>
            </a:r>
          </a:p>
        </p:txBody>
      </p:sp>
      <p:sp>
        <p:nvSpPr>
          <p:cNvPr id="8195" name="Rectangle 3"/>
          <p:cNvSpPr>
            <a:spLocks noGrp="1" noChangeArrowheads="1"/>
          </p:cNvSpPr>
          <p:nvPr>
            <p:ph idx="1"/>
          </p:nvPr>
        </p:nvSpPr>
        <p:spPr>
          <a:xfrm>
            <a:off x="457200" y="990600"/>
            <a:ext cx="8229600" cy="5135563"/>
          </a:xfrm>
        </p:spPr>
        <p:txBody>
          <a:bodyPr>
            <a:normAutofit fontScale="92500" lnSpcReduction="10000"/>
          </a:bodyPr>
          <a:lstStyle/>
          <a:p>
            <a:pPr marL="0" indent="0" eaLnBrk="1" hangingPunct="1">
              <a:buNone/>
            </a:pPr>
            <a:r>
              <a:rPr lang="en-US" altLang="en-US" sz="2800" dirty="0" smtClean="0"/>
              <a:t>Covers the following information:</a:t>
            </a:r>
          </a:p>
          <a:p>
            <a:pPr eaLnBrk="1" hangingPunct="1">
              <a:buFont typeface="Wingdings" pitchFamily="2" charset="2"/>
              <a:buChar char="§"/>
            </a:pPr>
            <a:r>
              <a:rPr lang="en-US" altLang="en-US" sz="2800" dirty="0" smtClean="0"/>
              <a:t>Key definitions:</a:t>
            </a:r>
          </a:p>
          <a:p>
            <a:pPr lvl="1" eaLnBrk="1" hangingPunct="1">
              <a:buFont typeface="Wingdings" pitchFamily="2" charset="2"/>
              <a:buChar char="§"/>
            </a:pPr>
            <a:r>
              <a:rPr lang="en-US" altLang="en-US" sz="2400" b="1" dirty="0" smtClean="0"/>
              <a:t>Moderate Sedation</a:t>
            </a:r>
          </a:p>
          <a:p>
            <a:pPr eaLnBrk="1" hangingPunct="1">
              <a:buFont typeface="Wingdings" pitchFamily="2" charset="2"/>
              <a:buChar char="§"/>
            </a:pPr>
            <a:r>
              <a:rPr lang="en-US" altLang="en-US" sz="2800" dirty="0" smtClean="0"/>
              <a:t>Core competencies for providers</a:t>
            </a:r>
          </a:p>
          <a:p>
            <a:pPr lvl="1" eaLnBrk="1" hangingPunct="1">
              <a:buFont typeface="Wingdings" pitchFamily="2" charset="2"/>
              <a:buChar char="§"/>
            </a:pPr>
            <a:r>
              <a:rPr lang="en-US" altLang="en-US" sz="2400" b="1" dirty="0" smtClean="0"/>
              <a:t>specialized knowledge in procedural sedation for pediatric population </a:t>
            </a:r>
          </a:p>
          <a:p>
            <a:pPr lvl="1" eaLnBrk="1" hangingPunct="1">
              <a:buFont typeface="Wingdings" pitchFamily="2" charset="2"/>
              <a:buChar char="§"/>
            </a:pPr>
            <a:r>
              <a:rPr lang="en-US" altLang="en-US" sz="2400" b="1" dirty="0" smtClean="0"/>
              <a:t>experiential components: airway management demonstration or current certification </a:t>
            </a:r>
            <a:r>
              <a:rPr lang="en-US" altLang="en-US" sz="2400" b="1" dirty="0"/>
              <a:t> </a:t>
            </a:r>
            <a:r>
              <a:rPr lang="en-US" altLang="en-US" sz="2400" b="1" dirty="0" smtClean="0"/>
              <a:t>in recognized life support program (PALS)</a:t>
            </a:r>
          </a:p>
          <a:p>
            <a:pPr eaLnBrk="1" hangingPunct="1">
              <a:buFont typeface="Wingdings" pitchFamily="2" charset="2"/>
              <a:buChar char="§"/>
            </a:pPr>
            <a:r>
              <a:rPr lang="en-US" altLang="en-US" sz="2800" dirty="0" smtClean="0"/>
              <a:t>Procedural requirements for providers</a:t>
            </a:r>
          </a:p>
          <a:p>
            <a:pPr lvl="1" eaLnBrk="1" hangingPunct="1">
              <a:buFont typeface="Wingdings" pitchFamily="2" charset="2"/>
              <a:buChar char="§"/>
            </a:pPr>
            <a:r>
              <a:rPr lang="en-US" altLang="en-US" sz="2400" b="1" dirty="0" smtClean="0"/>
              <a:t>Airway assessment, ASA risk assignment, patient assessment, administration of medications, monitoring, recovery, &amp; discharge</a:t>
            </a:r>
          </a:p>
          <a:p>
            <a:pPr eaLnBrk="1" hangingPunct="1"/>
            <a:endParaRPr lang="en-US" altLang="en-US" sz="2400" dirty="0" smtClean="0"/>
          </a:p>
        </p:txBody>
      </p:sp>
    </p:spTree>
    <p:extLst>
      <p:ext uri="{BB962C8B-B14F-4D97-AF65-F5344CB8AC3E}">
        <p14:creationId xmlns:p14="http://schemas.microsoft.com/office/powerpoint/2010/main" val="37916908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Postsedation</a:t>
            </a:r>
            <a:r>
              <a:rPr lang="en-US" b="1" dirty="0"/>
              <a:t> Recovery and Discharge</a:t>
            </a:r>
            <a:endParaRPr lang="en-US" dirty="0"/>
          </a:p>
        </p:txBody>
      </p:sp>
      <p:sp>
        <p:nvSpPr>
          <p:cNvPr id="3" name="Content Placeholder 2"/>
          <p:cNvSpPr>
            <a:spLocks noGrp="1"/>
          </p:cNvSpPr>
          <p:nvPr>
            <p:ph idx="1"/>
          </p:nvPr>
        </p:nvSpPr>
        <p:spPr>
          <a:xfrm>
            <a:off x="0" y="1600200"/>
            <a:ext cx="8686800" cy="5029200"/>
          </a:xfrm>
        </p:spPr>
        <p:txBody>
          <a:bodyPr>
            <a:normAutofit/>
          </a:bodyPr>
          <a:lstStyle/>
          <a:p>
            <a:pPr marL="0" indent="0">
              <a:buNone/>
            </a:pPr>
            <a:r>
              <a:rPr lang="en-US" sz="2400" dirty="0" smtClean="0"/>
              <a:t>Ongoing </a:t>
            </a:r>
            <a:r>
              <a:rPr lang="en-US" sz="2400" dirty="0"/>
              <a:t>monitoring and observation are critical during recovery from procedural sedation and should continue until the child’s vital signs and level of interaction have returned to their </a:t>
            </a:r>
            <a:r>
              <a:rPr lang="en-US" sz="2400" dirty="0" smtClean="0"/>
              <a:t>pre-sedation </a:t>
            </a:r>
            <a:r>
              <a:rPr lang="en-US" sz="2400" dirty="0"/>
              <a:t>baselines. </a:t>
            </a:r>
            <a:endParaRPr lang="en-US" sz="2400" dirty="0" smtClean="0"/>
          </a:p>
          <a:p>
            <a:pPr marL="0" indent="0">
              <a:buNone/>
            </a:pPr>
            <a:r>
              <a:rPr lang="en-US" sz="2400" dirty="0" smtClean="0"/>
              <a:t>Significant </a:t>
            </a:r>
            <a:r>
              <a:rPr lang="en-US" sz="2400" dirty="0"/>
              <a:t>adverse events can occur during emergence, especially if medications with longer half lives were used. </a:t>
            </a:r>
            <a:endParaRPr lang="en-US" sz="2400" dirty="0" smtClean="0"/>
          </a:p>
          <a:p>
            <a:pPr marL="0" indent="0">
              <a:buNone/>
            </a:pPr>
            <a:r>
              <a:rPr lang="en-US" sz="2400" dirty="0" smtClean="0"/>
              <a:t>The </a:t>
            </a:r>
            <a:r>
              <a:rPr lang="en-US" sz="2400" dirty="0"/>
              <a:t>recovery area should be equipped with the same monitoring and resuscitation equipment as the sedation and procedural area itself, and the same rescue resources should be available. </a:t>
            </a:r>
            <a:endParaRPr lang="en-US" sz="2400" dirty="0" smtClean="0"/>
          </a:p>
        </p:txBody>
      </p:sp>
    </p:spTree>
    <p:extLst>
      <p:ext uri="{BB962C8B-B14F-4D97-AF65-F5344CB8AC3E}">
        <p14:creationId xmlns:p14="http://schemas.microsoft.com/office/powerpoint/2010/main" val="28681420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Postsedation</a:t>
            </a:r>
            <a:r>
              <a:rPr lang="en-US" b="1" dirty="0"/>
              <a:t> Recovery and Discharge</a:t>
            </a:r>
            <a:endParaRPr lang="en-US" dirty="0"/>
          </a:p>
        </p:txBody>
      </p:sp>
      <p:sp>
        <p:nvSpPr>
          <p:cNvPr id="3" name="Content Placeholder 2"/>
          <p:cNvSpPr>
            <a:spLocks noGrp="1"/>
          </p:cNvSpPr>
          <p:nvPr>
            <p:ph idx="1"/>
          </p:nvPr>
        </p:nvSpPr>
        <p:spPr/>
        <p:txBody>
          <a:bodyPr/>
          <a:lstStyle/>
          <a:p>
            <a:r>
              <a:rPr lang="en-US" sz="2800" dirty="0"/>
              <a:t>Children should be discharged only when they have met specific pre-established recovery criteria and after the family has received detailed instructions for </a:t>
            </a:r>
            <a:r>
              <a:rPr lang="en-US" sz="2800" dirty="0" smtClean="0"/>
              <a:t>post-sedation </a:t>
            </a:r>
            <a:r>
              <a:rPr lang="en-US" sz="2800" dirty="0"/>
              <a:t>care, including instructions about how to </a:t>
            </a:r>
            <a:r>
              <a:rPr lang="en-US" sz="2800" dirty="0" smtClean="0"/>
              <a:t>seek follow up medical care if it is needed.</a:t>
            </a:r>
            <a:endParaRPr lang="en-US" sz="2800" dirty="0"/>
          </a:p>
          <a:p>
            <a:endParaRPr lang="en-US" dirty="0"/>
          </a:p>
        </p:txBody>
      </p:sp>
    </p:spTree>
    <p:extLst>
      <p:ext uri="{BB962C8B-B14F-4D97-AF65-F5344CB8AC3E}">
        <p14:creationId xmlns:p14="http://schemas.microsoft.com/office/powerpoint/2010/main" val="29475688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Post-Sedation Care</a:t>
            </a:r>
          </a:p>
        </p:txBody>
      </p:sp>
      <p:sp>
        <p:nvSpPr>
          <p:cNvPr id="36867" name="Rectangle 3"/>
          <p:cNvSpPr>
            <a:spLocks noGrp="1" noChangeArrowheads="1"/>
          </p:cNvSpPr>
          <p:nvPr>
            <p:ph idx="1"/>
          </p:nvPr>
        </p:nvSpPr>
        <p:spPr/>
        <p:txBody>
          <a:bodyPr>
            <a:normAutofit/>
          </a:bodyPr>
          <a:lstStyle/>
          <a:p>
            <a:pPr>
              <a:lnSpc>
                <a:spcPct val="90000"/>
              </a:lnSpc>
            </a:pPr>
            <a:r>
              <a:rPr lang="en-US" altLang="en-US" sz="2800" dirty="0"/>
              <a:t>CV function and airway patency should be stable and </a:t>
            </a:r>
            <a:r>
              <a:rPr lang="en-US" altLang="en-US" sz="2800" dirty="0" smtClean="0"/>
              <a:t>satisfactory</a:t>
            </a:r>
          </a:p>
          <a:p>
            <a:pPr>
              <a:lnSpc>
                <a:spcPct val="90000"/>
              </a:lnSpc>
            </a:pPr>
            <a:endParaRPr lang="en-US" altLang="en-US" sz="2800" dirty="0"/>
          </a:p>
          <a:p>
            <a:pPr marL="114300" indent="0">
              <a:lnSpc>
                <a:spcPct val="90000"/>
              </a:lnSpc>
              <a:buNone/>
            </a:pPr>
            <a:r>
              <a:rPr lang="en-US" altLang="en-US" sz="2800" dirty="0" smtClean="0"/>
              <a:t>Patient is:</a:t>
            </a:r>
            <a:endParaRPr lang="en-US" altLang="en-US" sz="2800" dirty="0"/>
          </a:p>
          <a:p>
            <a:pPr>
              <a:lnSpc>
                <a:spcPct val="90000"/>
              </a:lnSpc>
            </a:pPr>
            <a:r>
              <a:rPr lang="en-US" altLang="en-US" sz="2800" dirty="0"/>
              <a:t>Easily </a:t>
            </a:r>
            <a:r>
              <a:rPr lang="en-US" altLang="en-US" sz="2800" dirty="0" err="1"/>
              <a:t>arousable</a:t>
            </a:r>
            <a:r>
              <a:rPr lang="en-US" altLang="en-US" sz="2800" dirty="0"/>
              <a:t> with intact protective reflexes</a:t>
            </a:r>
          </a:p>
          <a:p>
            <a:pPr>
              <a:lnSpc>
                <a:spcPct val="90000"/>
              </a:lnSpc>
            </a:pPr>
            <a:r>
              <a:rPr lang="en-US" altLang="en-US" sz="2800" dirty="0"/>
              <a:t>Able to talk if age and intellect appropriate</a:t>
            </a:r>
          </a:p>
          <a:p>
            <a:pPr>
              <a:lnSpc>
                <a:spcPct val="90000"/>
              </a:lnSpc>
            </a:pPr>
            <a:r>
              <a:rPr lang="en-US" altLang="en-US" sz="2800" dirty="0" smtClean="0"/>
              <a:t>Able </a:t>
            </a:r>
            <a:r>
              <a:rPr lang="en-US" altLang="en-US" sz="2800" dirty="0"/>
              <a:t>to sit up if age and motor skills allow</a:t>
            </a:r>
          </a:p>
          <a:p>
            <a:pPr>
              <a:lnSpc>
                <a:spcPct val="90000"/>
              </a:lnSpc>
            </a:pPr>
            <a:r>
              <a:rPr lang="en-US" altLang="en-US" sz="2800" dirty="0" smtClean="0"/>
              <a:t>Returned </a:t>
            </a:r>
            <a:r>
              <a:rPr lang="en-US" altLang="en-US" sz="2800" dirty="0"/>
              <a:t>to pre-procedure baseline</a:t>
            </a:r>
          </a:p>
          <a:p>
            <a:pPr>
              <a:lnSpc>
                <a:spcPct val="90000"/>
              </a:lnSpc>
            </a:pPr>
            <a:r>
              <a:rPr lang="en-US" altLang="en-US" sz="2800" dirty="0" smtClean="0"/>
              <a:t>Hydrated adequately</a:t>
            </a:r>
            <a:endParaRPr lang="en-US" altLang="en-US" sz="2800" dirty="0"/>
          </a:p>
        </p:txBody>
      </p:sp>
    </p:spTree>
    <p:extLst>
      <p:ext uri="{BB962C8B-B14F-4D97-AF65-F5344CB8AC3E}">
        <p14:creationId xmlns:p14="http://schemas.microsoft.com/office/powerpoint/2010/main" val="11189926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Post-Sedation</a:t>
            </a:r>
          </a:p>
        </p:txBody>
      </p:sp>
      <p:sp>
        <p:nvSpPr>
          <p:cNvPr id="38915" name="Rectangle 3"/>
          <p:cNvSpPr>
            <a:spLocks noGrp="1" noChangeArrowheads="1"/>
          </p:cNvSpPr>
          <p:nvPr>
            <p:ph idx="1"/>
          </p:nvPr>
        </p:nvSpPr>
        <p:spPr/>
        <p:txBody>
          <a:bodyPr>
            <a:normAutofit/>
          </a:bodyPr>
          <a:lstStyle/>
          <a:p>
            <a:pPr marL="609600" indent="-609600">
              <a:lnSpc>
                <a:spcPct val="90000"/>
              </a:lnSpc>
            </a:pPr>
            <a:r>
              <a:rPr lang="en-US" altLang="en-US" sz="2800" dirty="0"/>
              <a:t>The patient may be discharged to home when the discharge criteria have been met and sedation or narcotic analgesic has not been administered within 30 minutes. </a:t>
            </a:r>
            <a:r>
              <a:rPr lang="en-US" altLang="en-US" sz="2800" b="1" dirty="0"/>
              <a:t>(EXCEPTION:  Patient must be monitored for a minimum of two hours if a patient has required a rescue with a reversal agent.).</a:t>
            </a:r>
            <a:endParaRPr lang="en-US" altLang="en-US" sz="2800" dirty="0"/>
          </a:p>
          <a:p>
            <a:pPr marL="609600" indent="-609600">
              <a:lnSpc>
                <a:spcPct val="90000"/>
              </a:lnSpc>
            </a:pPr>
            <a:r>
              <a:rPr lang="en-US" altLang="en-US" sz="2800" dirty="0"/>
              <a:t>A discharge order must be written by the </a:t>
            </a:r>
            <a:r>
              <a:rPr lang="en-US" altLang="en-US" sz="2800" dirty="0" smtClean="0"/>
              <a:t>provider.</a:t>
            </a:r>
            <a:endParaRPr lang="en-US" altLang="en-US" sz="2800" dirty="0"/>
          </a:p>
        </p:txBody>
      </p:sp>
    </p:spTree>
    <p:extLst>
      <p:ext uri="{BB962C8B-B14F-4D97-AF65-F5344CB8AC3E}">
        <p14:creationId xmlns:p14="http://schemas.microsoft.com/office/powerpoint/2010/main" val="6595667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Summary</a:t>
            </a:r>
          </a:p>
        </p:txBody>
      </p:sp>
      <p:sp>
        <p:nvSpPr>
          <p:cNvPr id="43011" name="Rectangle 3"/>
          <p:cNvSpPr>
            <a:spLocks noGrp="1" noChangeArrowheads="1"/>
          </p:cNvSpPr>
          <p:nvPr>
            <p:ph idx="1"/>
          </p:nvPr>
        </p:nvSpPr>
        <p:spPr/>
        <p:txBody>
          <a:bodyPr>
            <a:normAutofit/>
          </a:bodyPr>
          <a:lstStyle/>
          <a:p>
            <a:r>
              <a:rPr lang="en-US" altLang="en-US" sz="2800" smtClean="0"/>
              <a:t>Anatomical and/or physiological </a:t>
            </a:r>
            <a:r>
              <a:rPr lang="en-US" altLang="en-US" sz="2800" dirty="0"/>
              <a:t>variations associated with </a:t>
            </a:r>
            <a:r>
              <a:rPr lang="en-US" altLang="en-US" sz="2800" dirty="0" smtClean="0"/>
              <a:t>pediatric patients </a:t>
            </a:r>
            <a:r>
              <a:rPr lang="en-US" altLang="en-US" sz="2800" dirty="0"/>
              <a:t>predisposes </a:t>
            </a:r>
            <a:r>
              <a:rPr lang="en-US" altLang="en-US" sz="2800" dirty="0" smtClean="0"/>
              <a:t>them </a:t>
            </a:r>
            <a:r>
              <a:rPr lang="en-US" altLang="en-US" sz="2800" dirty="0"/>
              <a:t>to additional morbidity </a:t>
            </a:r>
            <a:r>
              <a:rPr lang="en-US" altLang="en-US" sz="2800" dirty="0" smtClean="0"/>
              <a:t>risks.</a:t>
            </a:r>
            <a:endParaRPr lang="en-US" altLang="en-US" sz="2800" dirty="0"/>
          </a:p>
          <a:p>
            <a:r>
              <a:rPr lang="en-US" altLang="en-US" sz="2800" dirty="0" smtClean="0"/>
              <a:t>You must </a:t>
            </a:r>
            <a:r>
              <a:rPr lang="en-US" altLang="en-US" sz="2800" dirty="0"/>
              <a:t>be familiar with medications, dosages, reversals </a:t>
            </a:r>
            <a:r>
              <a:rPr lang="en-US" altLang="en-US" sz="2800" dirty="0" smtClean="0"/>
              <a:t>utilized.</a:t>
            </a:r>
            <a:endParaRPr lang="en-US" altLang="en-US" sz="2800" dirty="0"/>
          </a:p>
          <a:p>
            <a:r>
              <a:rPr lang="en-US" altLang="en-US" sz="2800" dirty="0" smtClean="0"/>
              <a:t>Regulatory bodies deem that providers responsible for providing procedural sedation must </a:t>
            </a:r>
            <a:r>
              <a:rPr lang="en-US" altLang="en-US" sz="2800" dirty="0"/>
              <a:t>be clinically competent to handle all emergencies that may arise in pediatric sedation </a:t>
            </a:r>
            <a:r>
              <a:rPr lang="en-US" altLang="en-US" sz="2800" dirty="0" smtClean="0"/>
              <a:t>setting.</a:t>
            </a:r>
            <a:endParaRPr lang="en-US" altLang="en-US" sz="2800" dirty="0"/>
          </a:p>
        </p:txBody>
      </p:sp>
    </p:spTree>
    <p:extLst>
      <p:ext uri="{BB962C8B-B14F-4D97-AF65-F5344CB8AC3E}">
        <p14:creationId xmlns:p14="http://schemas.microsoft.com/office/powerpoint/2010/main" val="3029906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b="1" dirty="0"/>
              <a:t>Goals and Objectives</a:t>
            </a:r>
          </a:p>
        </p:txBody>
      </p:sp>
      <p:sp>
        <p:nvSpPr>
          <p:cNvPr id="6147" name="Rectangle 3"/>
          <p:cNvSpPr>
            <a:spLocks noGrp="1" noChangeArrowheads="1"/>
          </p:cNvSpPr>
          <p:nvPr>
            <p:ph idx="1"/>
          </p:nvPr>
        </p:nvSpPr>
        <p:spPr/>
        <p:txBody>
          <a:bodyPr>
            <a:normAutofit/>
          </a:bodyPr>
          <a:lstStyle/>
          <a:p>
            <a:r>
              <a:rPr lang="en-US" altLang="en-US" sz="2600" dirty="0" smtClean="0"/>
              <a:t>Goals of Procedural Sedation:</a:t>
            </a:r>
            <a:endParaRPr lang="en-US" altLang="en-US" sz="2600" dirty="0"/>
          </a:p>
          <a:p>
            <a:pPr lvl="1"/>
            <a:r>
              <a:rPr lang="en-US" altLang="en-US" sz="2200" dirty="0"/>
              <a:t>Enhanced patient cooperation</a:t>
            </a:r>
          </a:p>
          <a:p>
            <a:pPr lvl="1"/>
            <a:r>
              <a:rPr lang="en-US" altLang="en-US" sz="2200" dirty="0" smtClean="0"/>
              <a:t>Decreased </a:t>
            </a:r>
            <a:r>
              <a:rPr lang="en-US" altLang="en-US" sz="2200" dirty="0"/>
              <a:t>patient </a:t>
            </a:r>
            <a:r>
              <a:rPr lang="en-US" altLang="en-US" sz="2200" dirty="0" smtClean="0"/>
              <a:t>movement </a:t>
            </a:r>
          </a:p>
          <a:p>
            <a:pPr lvl="2"/>
            <a:r>
              <a:rPr lang="en-US" altLang="en-US" sz="1800" b="1" i="1" dirty="0" smtClean="0"/>
              <a:t>If the procedure requires that the patient does not move at all, consider an anesthesia consult as procedural sedation does not provide for this</a:t>
            </a:r>
            <a:endParaRPr lang="en-US" altLang="en-US" sz="1800" b="1" i="1" dirty="0"/>
          </a:p>
          <a:p>
            <a:pPr lvl="1"/>
            <a:r>
              <a:rPr lang="en-US" altLang="en-US" sz="2200" dirty="0" smtClean="0"/>
              <a:t>Amnesia (not guaranteed)</a:t>
            </a:r>
            <a:endParaRPr lang="en-US" altLang="en-US" sz="2200" dirty="0"/>
          </a:p>
          <a:p>
            <a:pPr lvl="1"/>
            <a:r>
              <a:rPr lang="en-US" altLang="en-US" sz="2200" dirty="0"/>
              <a:t>Rapid recovery</a:t>
            </a:r>
          </a:p>
          <a:p>
            <a:pPr lvl="1"/>
            <a:r>
              <a:rPr lang="en-US" altLang="en-US" sz="2200" dirty="0" smtClean="0"/>
              <a:t>Maintain </a:t>
            </a:r>
            <a:r>
              <a:rPr lang="en-US" altLang="en-US" sz="2200" dirty="0"/>
              <a:t>adequate sedation with minimal risk</a:t>
            </a:r>
          </a:p>
          <a:p>
            <a:pPr lvl="1"/>
            <a:r>
              <a:rPr lang="en-US" altLang="en-US" sz="2200" dirty="0"/>
              <a:t>Relieve anxiety </a:t>
            </a:r>
            <a:endParaRPr lang="en-US" altLang="en-US" sz="2200" dirty="0" smtClean="0"/>
          </a:p>
          <a:p>
            <a:pPr lvl="1"/>
            <a:r>
              <a:rPr lang="en-US" altLang="en-US" sz="2200" dirty="0" smtClean="0"/>
              <a:t>Provide </a:t>
            </a:r>
            <a:r>
              <a:rPr lang="en-US" altLang="en-US" sz="2200" dirty="0"/>
              <a:t>relief from pain and other noxious stimuli</a:t>
            </a:r>
          </a:p>
        </p:txBody>
      </p:sp>
    </p:spTree>
    <p:extLst>
      <p:ext uri="{BB962C8B-B14F-4D97-AF65-F5344CB8AC3E}">
        <p14:creationId xmlns:p14="http://schemas.microsoft.com/office/powerpoint/2010/main" val="163343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algn="ctr" eaLnBrk="1" hangingPunct="1"/>
            <a:r>
              <a:rPr lang="en-US" altLang="en-US" b="1" dirty="0" smtClean="0"/>
              <a:t>What is the intent of procedural sedation?</a:t>
            </a:r>
          </a:p>
        </p:txBody>
      </p:sp>
      <p:sp>
        <p:nvSpPr>
          <p:cNvPr id="10243" name="Rectangle 3"/>
          <p:cNvSpPr>
            <a:spLocks noGrp="1" noChangeArrowheads="1"/>
          </p:cNvSpPr>
          <p:nvPr>
            <p:ph idx="1"/>
          </p:nvPr>
        </p:nvSpPr>
        <p:spPr>
          <a:xfrm>
            <a:off x="152400" y="1447800"/>
            <a:ext cx="8915400" cy="5257800"/>
          </a:xfrm>
        </p:spPr>
        <p:txBody>
          <a:bodyPr/>
          <a:lstStyle/>
          <a:p>
            <a:pPr eaLnBrk="1" hangingPunct="1">
              <a:buFont typeface="Wingdings" pitchFamily="2" charset="2"/>
              <a:buChar char="§"/>
            </a:pPr>
            <a:r>
              <a:rPr lang="en-US" altLang="en-US" dirty="0" smtClean="0"/>
              <a:t>Reduction of fear, anxiety, &amp; stress</a:t>
            </a:r>
          </a:p>
          <a:p>
            <a:pPr eaLnBrk="1" hangingPunct="1">
              <a:buFont typeface="Wingdings" pitchFamily="2" charset="2"/>
              <a:buChar char="§"/>
            </a:pPr>
            <a:r>
              <a:rPr lang="en-US" altLang="en-US" dirty="0" smtClean="0"/>
              <a:t>Provision of comfort, safety, and a sense of well-being</a:t>
            </a:r>
          </a:p>
          <a:p>
            <a:pPr eaLnBrk="1" hangingPunct="1">
              <a:buFont typeface="Wingdings" pitchFamily="2" charset="2"/>
              <a:buChar char="§"/>
            </a:pPr>
            <a:r>
              <a:rPr lang="en-US" altLang="en-US" dirty="0" smtClean="0"/>
              <a:t>Cooperation during procedure to allow its completion</a:t>
            </a:r>
          </a:p>
          <a:p>
            <a:pPr eaLnBrk="1" hangingPunct="1">
              <a:buFont typeface="Wingdings" pitchFamily="2" charset="2"/>
              <a:buChar char="§"/>
            </a:pPr>
            <a:r>
              <a:rPr lang="en-US" altLang="en-US" dirty="0" smtClean="0"/>
              <a:t>Alteration of memory or amnesia </a:t>
            </a:r>
          </a:p>
          <a:p>
            <a:pPr eaLnBrk="1" hangingPunct="1">
              <a:buFont typeface="Wingdings" pitchFamily="2" charset="2"/>
              <a:buChar char="§"/>
            </a:pPr>
            <a:r>
              <a:rPr lang="en-US" altLang="en-US" dirty="0" smtClean="0"/>
              <a:t>Provision of pain control</a:t>
            </a:r>
          </a:p>
          <a:p>
            <a:pPr eaLnBrk="1" hangingPunct="1"/>
            <a:endParaRPr lang="en-US" altLang="en-US" dirty="0" smtClean="0"/>
          </a:p>
          <a:p>
            <a:pPr eaLnBrk="1" hangingPunct="1"/>
            <a:endParaRPr lang="en-US" altLang="en-US" dirty="0" smtClean="0"/>
          </a:p>
        </p:txBody>
      </p:sp>
      <p:pic>
        <p:nvPicPr>
          <p:cNvPr id="1024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199" y="3710448"/>
            <a:ext cx="3711333" cy="246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838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b="1" dirty="0"/>
              <a:t>The Myth of Moderate Sedation</a:t>
            </a:r>
          </a:p>
        </p:txBody>
      </p:sp>
      <p:sp>
        <p:nvSpPr>
          <p:cNvPr id="9219" name="Rectangle 3"/>
          <p:cNvSpPr>
            <a:spLocks noGrp="1" noChangeArrowheads="1"/>
          </p:cNvSpPr>
          <p:nvPr>
            <p:ph idx="1"/>
          </p:nvPr>
        </p:nvSpPr>
        <p:spPr/>
        <p:txBody>
          <a:bodyPr/>
          <a:lstStyle/>
          <a:p>
            <a:pPr marL="114300" indent="0">
              <a:buNone/>
            </a:pPr>
            <a:r>
              <a:rPr lang="en-US" altLang="en-US" dirty="0" smtClean="0"/>
              <a:t>MYTH:</a:t>
            </a:r>
          </a:p>
          <a:p>
            <a:r>
              <a:rPr lang="en-US" altLang="en-US" dirty="0" smtClean="0"/>
              <a:t>Complete </a:t>
            </a:r>
            <a:r>
              <a:rPr lang="en-US" altLang="en-US" dirty="0"/>
              <a:t>immobility/absence of pain </a:t>
            </a:r>
            <a:r>
              <a:rPr lang="en-US" altLang="en-US" dirty="0" smtClean="0"/>
              <a:t>can be </a:t>
            </a:r>
            <a:r>
              <a:rPr lang="en-US" altLang="en-US" dirty="0"/>
              <a:t>achieved </a:t>
            </a:r>
            <a:endParaRPr lang="en-US" altLang="en-US" dirty="0" smtClean="0"/>
          </a:p>
          <a:p>
            <a:endParaRPr lang="en-US" altLang="en-US" dirty="0"/>
          </a:p>
          <a:p>
            <a:pPr marL="114300" indent="0">
              <a:buNone/>
            </a:pPr>
            <a:r>
              <a:rPr lang="en-US" altLang="en-US" dirty="0" smtClean="0"/>
              <a:t>False:</a:t>
            </a:r>
            <a:endParaRPr lang="en-US" altLang="en-US" dirty="0"/>
          </a:p>
          <a:p>
            <a:r>
              <a:rPr lang="en-US" altLang="en-US" dirty="0"/>
              <a:t>To meet that </a:t>
            </a:r>
            <a:r>
              <a:rPr lang="en-US" altLang="en-US" dirty="0" smtClean="0"/>
              <a:t>request, you need:</a:t>
            </a:r>
            <a:endParaRPr lang="en-US" altLang="en-US" dirty="0"/>
          </a:p>
          <a:p>
            <a:pPr lvl="1"/>
            <a:r>
              <a:rPr lang="en-US" altLang="en-US" dirty="0"/>
              <a:t>Deep sedation</a:t>
            </a:r>
          </a:p>
          <a:p>
            <a:pPr lvl="1"/>
            <a:r>
              <a:rPr lang="en-US" altLang="en-US" dirty="0"/>
              <a:t>Anesthesia</a:t>
            </a:r>
          </a:p>
          <a:p>
            <a:pPr lvl="1"/>
            <a:endParaRPr lang="en-US" altLang="en-US" dirty="0"/>
          </a:p>
        </p:txBody>
      </p:sp>
    </p:spTree>
    <p:extLst>
      <p:ext uri="{BB962C8B-B14F-4D97-AF65-F5344CB8AC3E}">
        <p14:creationId xmlns:p14="http://schemas.microsoft.com/office/powerpoint/2010/main" val="2308610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the following:</a:t>
            </a:r>
            <a:endParaRPr lang="en-US" dirty="0"/>
          </a:p>
        </p:txBody>
      </p:sp>
      <p:sp>
        <p:nvSpPr>
          <p:cNvPr id="3" name="Content Placeholder 2"/>
          <p:cNvSpPr>
            <a:spLocks noGrp="1"/>
          </p:cNvSpPr>
          <p:nvPr>
            <p:ph idx="1"/>
          </p:nvPr>
        </p:nvSpPr>
        <p:spPr>
          <a:xfrm>
            <a:off x="457200" y="1524000"/>
            <a:ext cx="8229600" cy="5181600"/>
          </a:xfrm>
        </p:spPr>
        <p:txBody>
          <a:bodyPr>
            <a:normAutofit/>
          </a:bodyPr>
          <a:lstStyle/>
          <a:p>
            <a:pPr marL="0" indent="0">
              <a:lnSpc>
                <a:spcPct val="80000"/>
              </a:lnSpc>
              <a:buClr>
                <a:srgbClr val="660066"/>
              </a:buClr>
              <a:buSzPct val="135000"/>
              <a:buNone/>
            </a:pPr>
            <a:r>
              <a:rPr lang="en-US" altLang="en-US" sz="3000" dirty="0" smtClean="0"/>
              <a:t>In the pediatric population:</a:t>
            </a:r>
            <a:endParaRPr lang="en-US" altLang="en-US" sz="3000" dirty="0"/>
          </a:p>
          <a:p>
            <a:pPr marL="609600" indent="-609600">
              <a:lnSpc>
                <a:spcPct val="80000"/>
              </a:lnSpc>
              <a:buClr>
                <a:srgbClr val="660066"/>
              </a:buClr>
              <a:buSzPct val="135000"/>
              <a:buFont typeface="Wingdings" pitchFamily="2" charset="2"/>
              <a:buBlip>
                <a:blip r:embed="rId2"/>
              </a:buBlip>
            </a:pPr>
            <a:r>
              <a:rPr lang="en-US" altLang="en-US" sz="3000" dirty="0"/>
              <a:t>To meet necessary goals, sedation/analgesia usually must be </a:t>
            </a:r>
            <a:r>
              <a:rPr lang="en-US" altLang="en-US" sz="3000" b="1" i="1" dirty="0">
                <a:solidFill>
                  <a:srgbClr val="CC0066"/>
                </a:solidFill>
              </a:rPr>
              <a:t>deeper</a:t>
            </a:r>
            <a:r>
              <a:rPr lang="en-US" altLang="en-US" sz="3000" dirty="0"/>
              <a:t> than given to adults.</a:t>
            </a:r>
            <a:br>
              <a:rPr lang="en-US" altLang="en-US" sz="3000" dirty="0"/>
            </a:br>
            <a:endParaRPr lang="en-US" altLang="en-US" sz="3000" dirty="0"/>
          </a:p>
          <a:p>
            <a:pPr marL="609600" indent="-609600">
              <a:lnSpc>
                <a:spcPct val="80000"/>
              </a:lnSpc>
              <a:buClr>
                <a:srgbClr val="660066"/>
              </a:buClr>
              <a:buSzPct val="135000"/>
              <a:buFont typeface="Wingdings" pitchFamily="2" charset="2"/>
              <a:buBlip>
                <a:blip r:embed="rId2"/>
              </a:buBlip>
            </a:pPr>
            <a:r>
              <a:rPr lang="en-US" altLang="en-US" sz="3000" dirty="0"/>
              <a:t>Due to physiologic differences, children are at </a:t>
            </a:r>
            <a:r>
              <a:rPr lang="en-US" altLang="en-US" sz="3000" b="1" i="1" dirty="0">
                <a:solidFill>
                  <a:srgbClr val="CC0066"/>
                </a:solidFill>
              </a:rPr>
              <a:t>higher</a:t>
            </a:r>
            <a:r>
              <a:rPr lang="en-US" altLang="en-US" sz="3000" b="1" dirty="0"/>
              <a:t> </a:t>
            </a:r>
            <a:r>
              <a:rPr lang="en-US" altLang="en-US" sz="3000" dirty="0"/>
              <a:t>risk for respiratory depression and life-threatening </a:t>
            </a:r>
            <a:r>
              <a:rPr lang="en-US" altLang="en-US" sz="3000" dirty="0" smtClean="0"/>
              <a:t>hypoxia.</a:t>
            </a:r>
            <a:r>
              <a:rPr lang="en-US" altLang="en-US" sz="3000" dirty="0"/>
              <a:t/>
            </a:r>
            <a:br>
              <a:rPr lang="en-US" altLang="en-US" sz="3000" dirty="0"/>
            </a:br>
            <a:endParaRPr lang="en-US" altLang="en-US" sz="3000" dirty="0"/>
          </a:p>
          <a:p>
            <a:pPr marL="609600" indent="-609600">
              <a:lnSpc>
                <a:spcPct val="80000"/>
              </a:lnSpc>
              <a:buClr>
                <a:srgbClr val="660066"/>
              </a:buClr>
              <a:buSzPct val="135000"/>
              <a:buFont typeface="Wingdings" pitchFamily="2" charset="2"/>
              <a:buBlip>
                <a:blip r:embed="rId2"/>
              </a:buBlip>
            </a:pPr>
            <a:r>
              <a:rPr lang="en-US" altLang="en-US" sz="3000" dirty="0"/>
              <a:t>Technically, </a:t>
            </a:r>
            <a:r>
              <a:rPr lang="en-US" altLang="en-US" sz="3000" dirty="0" smtClean="0"/>
              <a:t>“</a:t>
            </a:r>
            <a:r>
              <a:rPr lang="en-US" altLang="en-US" sz="3000" dirty="0"/>
              <a:t>moderate sedation” may be closer to the definition of </a:t>
            </a:r>
            <a:r>
              <a:rPr lang="en-US" altLang="en-US" sz="3000" dirty="0" smtClean="0"/>
              <a:t>“deep sedation” because </a:t>
            </a:r>
            <a:r>
              <a:rPr lang="en-US" altLang="en-US" sz="3000" dirty="0"/>
              <a:t>children can easily slip from one level to another</a:t>
            </a:r>
            <a:r>
              <a:rPr lang="en-US" altLang="en-US" sz="3000" dirty="0" smtClean="0"/>
              <a:t>. </a:t>
            </a:r>
            <a:endParaRPr lang="en-US" altLang="en-US" sz="3000" dirty="0"/>
          </a:p>
          <a:p>
            <a:endParaRPr lang="en-US" dirty="0"/>
          </a:p>
        </p:txBody>
      </p:sp>
    </p:spTree>
    <p:extLst>
      <p:ext uri="{BB962C8B-B14F-4D97-AF65-F5344CB8AC3E}">
        <p14:creationId xmlns:p14="http://schemas.microsoft.com/office/powerpoint/2010/main" val="41781914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602</TotalTime>
  <Words>2386</Words>
  <Application>Microsoft Office PowerPoint</Application>
  <PresentationFormat>On-screen Show (4:3)</PresentationFormat>
  <Paragraphs>425</Paragraphs>
  <Slides>54</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Adjacency</vt:lpstr>
      <vt:lpstr>Bitmap Image</vt:lpstr>
      <vt:lpstr>Procedural Sedation and Analgesia</vt:lpstr>
      <vt:lpstr>Pediatric Procedural Sedation Course Content</vt:lpstr>
      <vt:lpstr>Pediatric Procedural Sedation</vt:lpstr>
      <vt:lpstr>Pediatric Moderate Sedation</vt:lpstr>
      <vt:lpstr>SNHMC Procedural Sedation Policy</vt:lpstr>
      <vt:lpstr>Goals and Objectives</vt:lpstr>
      <vt:lpstr>What is the intent of procedural sedation?</vt:lpstr>
      <vt:lpstr>The Myth of Moderate Sedation</vt:lpstr>
      <vt:lpstr>Consider the following:</vt:lpstr>
      <vt:lpstr>Continuum of Sedation: Consider: it is easy for a child to slip from one level to the next despite the original plan and intent</vt:lpstr>
      <vt:lpstr>What is expected of the provider    vis-à-vis procedural sedation?</vt:lpstr>
      <vt:lpstr>What is expected of the provider     during procedural sedation?</vt:lpstr>
      <vt:lpstr>Documentation Responsibilities: Provider </vt:lpstr>
      <vt:lpstr>Patient Considerations</vt:lpstr>
      <vt:lpstr>Patient Considerations</vt:lpstr>
      <vt:lpstr>Patient Considerations</vt:lpstr>
      <vt:lpstr>Does the child have medical issues that could put him or her at increased risk for complications?</vt:lpstr>
      <vt:lpstr>Pediatric Medical Problems</vt:lpstr>
      <vt:lpstr>Patient Considerations: What’s crucial in the airway evaluation?</vt:lpstr>
      <vt:lpstr>Mallampati Airway Assessment</vt:lpstr>
      <vt:lpstr>ASA Physical Status Classification System </vt:lpstr>
      <vt:lpstr>NPO Guidelines</vt:lpstr>
      <vt:lpstr>NPO Guidelines</vt:lpstr>
      <vt:lpstr>What leads to sedation problems?</vt:lpstr>
      <vt:lpstr>Procedure-Related Considerations</vt:lpstr>
      <vt:lpstr>Procedure Related Considerations</vt:lpstr>
      <vt:lpstr>Planning Procedural Sedation in Pediatric Population</vt:lpstr>
      <vt:lpstr>Monitoring the sedated child</vt:lpstr>
      <vt:lpstr>Monitoring ventilation and oxygenation</vt:lpstr>
      <vt:lpstr>Monitoring the sedated patient</vt:lpstr>
      <vt:lpstr>Monitoring the sedated patient</vt:lpstr>
      <vt:lpstr>Monitoring the sedated patient</vt:lpstr>
      <vt:lpstr>We use the Riker Sedation Scale for LOC assessment:</vt:lpstr>
      <vt:lpstr>Personnel Considerations</vt:lpstr>
      <vt:lpstr>Personnel Considerations</vt:lpstr>
      <vt:lpstr>Personnel Requirements:</vt:lpstr>
      <vt:lpstr>Strategies for successful sedation practice in pediatrics</vt:lpstr>
      <vt:lpstr>Strategies for successful sedation practice in pediatrics</vt:lpstr>
      <vt:lpstr>Strategies for successful sedation practice in pediatrics</vt:lpstr>
      <vt:lpstr>Strategies for successful sedation practice in pediatrics</vt:lpstr>
      <vt:lpstr>Strategies for successful sedation practice in pediatrics</vt:lpstr>
      <vt:lpstr>Commonly Used Medications</vt:lpstr>
      <vt:lpstr>Medications</vt:lpstr>
      <vt:lpstr>Medications</vt:lpstr>
      <vt:lpstr>PowerPoint Presentation</vt:lpstr>
      <vt:lpstr>PowerPoint Presentation</vt:lpstr>
      <vt:lpstr>Reversal</vt:lpstr>
      <vt:lpstr>Of note…</vt:lpstr>
      <vt:lpstr>Failed Sedation</vt:lpstr>
      <vt:lpstr>Postsedation Recovery and Discharge</vt:lpstr>
      <vt:lpstr>Postsedation Recovery and Discharge</vt:lpstr>
      <vt:lpstr>Post-Sedation Care</vt:lpstr>
      <vt:lpstr>Post-Sedation</vt:lpstr>
      <vt:lpstr>Summary</vt:lpstr>
    </vt:vector>
  </TitlesOfParts>
  <Company>SNHHS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Procedural Sedation and Analgesia</dc:title>
  <dc:creator>Tollick, Karen</dc:creator>
  <cp:lastModifiedBy>Martin, Melissa</cp:lastModifiedBy>
  <cp:revision>36</cp:revision>
  <cp:lastPrinted>2015-05-20T15:02:25Z</cp:lastPrinted>
  <dcterms:created xsi:type="dcterms:W3CDTF">2014-02-14T16:26:35Z</dcterms:created>
  <dcterms:modified xsi:type="dcterms:W3CDTF">2015-05-20T15:04:48Z</dcterms:modified>
</cp:coreProperties>
</file>